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Lst>
  <p:notesMasterIdLst>
    <p:notesMasterId r:id="rId29"/>
  </p:notesMasterIdLst>
  <p:sldIdLst>
    <p:sldId id="577" r:id="rId3"/>
    <p:sldId id="582" r:id="rId4"/>
    <p:sldId id="581" r:id="rId5"/>
    <p:sldId id="595" r:id="rId6"/>
    <p:sldId id="586" r:id="rId7"/>
    <p:sldId id="594" r:id="rId8"/>
    <p:sldId id="620" r:id="rId9"/>
    <p:sldId id="596" r:id="rId10"/>
    <p:sldId id="597" r:id="rId11"/>
    <p:sldId id="605" r:id="rId12"/>
    <p:sldId id="600" r:id="rId13"/>
    <p:sldId id="611" r:id="rId14"/>
    <p:sldId id="617" r:id="rId15"/>
    <p:sldId id="615" r:id="rId16"/>
    <p:sldId id="610" r:id="rId17"/>
    <p:sldId id="618" r:id="rId18"/>
    <p:sldId id="621" r:id="rId19"/>
    <p:sldId id="622" r:id="rId20"/>
    <p:sldId id="623" r:id="rId21"/>
    <p:sldId id="624" r:id="rId22"/>
    <p:sldId id="625" r:id="rId23"/>
    <p:sldId id="626" r:id="rId24"/>
    <p:sldId id="627" r:id="rId25"/>
    <p:sldId id="628" r:id="rId26"/>
    <p:sldId id="629" r:id="rId27"/>
    <p:sldId id="63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7"/>
    <p:restoredTop sz="85032" autoAdjust="0"/>
  </p:normalViewPr>
  <p:slideViewPr>
    <p:cSldViewPr snapToGrid="0" snapToObjects="1">
      <p:cViewPr varScale="1">
        <p:scale>
          <a:sx n="71" d="100"/>
          <a:sy n="71" d="100"/>
        </p:scale>
        <p:origin x="84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ACC34-BF1F-0C46-948F-B9441BB3B1D9}"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C0761-00B7-464C-8A4B-D62AF70FEB43}" type="slidenum">
              <a:rPr lang="en-US" smtClean="0"/>
              <a:t>‹#›</a:t>
            </a:fld>
            <a:endParaRPr lang="en-US"/>
          </a:p>
        </p:txBody>
      </p:sp>
    </p:spTree>
    <p:extLst>
      <p:ext uri="{BB962C8B-B14F-4D97-AF65-F5344CB8AC3E}">
        <p14:creationId xmlns:p14="http://schemas.microsoft.com/office/powerpoint/2010/main" val="3529874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F1FDE5-60E4-5743-AE91-3CB128683500}" type="slidenum">
              <a:rPr lang="en-US" smtClean="0"/>
              <a:t>1</a:t>
            </a:fld>
            <a:endParaRPr lang="en-US"/>
          </a:p>
        </p:txBody>
      </p:sp>
    </p:spTree>
    <p:extLst>
      <p:ext uri="{BB962C8B-B14F-4D97-AF65-F5344CB8AC3E}">
        <p14:creationId xmlns:p14="http://schemas.microsoft.com/office/powerpoint/2010/main" val="779761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5CC0761-00B7-464C-8A4B-D62AF70FEB43}" type="slidenum">
              <a:rPr lang="en-US" smtClean="0"/>
              <a:t>15</a:t>
            </a:fld>
            <a:endParaRPr lang="en-US"/>
          </a:p>
        </p:txBody>
      </p:sp>
    </p:spTree>
    <p:extLst>
      <p:ext uri="{BB962C8B-B14F-4D97-AF65-F5344CB8AC3E}">
        <p14:creationId xmlns:p14="http://schemas.microsoft.com/office/powerpoint/2010/main" val="2809250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85CCE-3C86-E732-008A-79BEEC368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A94CB-0230-F037-FA6F-FE857C267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C4F42-45C5-4A7E-C209-9119ACE7DA8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57D79AB-23F9-2891-ED9E-F47ADB0D2EB7}"/>
              </a:ext>
            </a:extLst>
          </p:cNvPr>
          <p:cNvSpPr>
            <a:spLocks noGrp="1"/>
          </p:cNvSpPr>
          <p:nvPr>
            <p:ph type="sldNum" sz="quarter" idx="5"/>
          </p:nvPr>
        </p:nvSpPr>
        <p:spPr/>
        <p:txBody>
          <a:bodyPr/>
          <a:lstStyle/>
          <a:p>
            <a:fld id="{15CC0761-00B7-464C-8A4B-D62AF70FEB43}" type="slidenum">
              <a:rPr lang="en-US" smtClean="0"/>
              <a:t>16</a:t>
            </a:fld>
            <a:endParaRPr lang="en-US"/>
          </a:p>
        </p:txBody>
      </p:sp>
    </p:spTree>
    <p:extLst>
      <p:ext uri="{BB962C8B-B14F-4D97-AF65-F5344CB8AC3E}">
        <p14:creationId xmlns:p14="http://schemas.microsoft.com/office/powerpoint/2010/main" val="790331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1FDE5-60E4-5743-AE91-3CB128683500}" type="slidenum">
              <a:rPr lang="en-US" smtClean="0"/>
              <a:t>2</a:t>
            </a:fld>
            <a:endParaRPr lang="en-US"/>
          </a:p>
        </p:txBody>
      </p:sp>
    </p:spTree>
    <p:extLst>
      <p:ext uri="{BB962C8B-B14F-4D97-AF65-F5344CB8AC3E}">
        <p14:creationId xmlns:p14="http://schemas.microsoft.com/office/powerpoint/2010/main" val="384127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0" i="0" u="none" strike="noStrike" baseline="0" dirty="0">
              <a:solidFill>
                <a:srgbClr val="58595B"/>
              </a:solidFill>
              <a:latin typeface="Arial-Mdm"/>
            </a:endParaRPr>
          </a:p>
        </p:txBody>
      </p:sp>
      <p:sp>
        <p:nvSpPr>
          <p:cNvPr id="4" name="Slide Number Placeholder 3"/>
          <p:cNvSpPr>
            <a:spLocks noGrp="1"/>
          </p:cNvSpPr>
          <p:nvPr>
            <p:ph type="sldNum" sz="quarter" idx="5"/>
          </p:nvPr>
        </p:nvSpPr>
        <p:spPr/>
        <p:txBody>
          <a:bodyPr/>
          <a:lstStyle/>
          <a:p>
            <a:fld id="{D0F1FDE5-60E4-5743-AE91-3CB128683500}" type="slidenum">
              <a:rPr lang="en-US" smtClean="0"/>
              <a:t>3</a:t>
            </a:fld>
            <a:endParaRPr lang="en-US"/>
          </a:p>
        </p:txBody>
      </p:sp>
    </p:spTree>
    <p:extLst>
      <p:ext uri="{BB962C8B-B14F-4D97-AF65-F5344CB8AC3E}">
        <p14:creationId xmlns:p14="http://schemas.microsoft.com/office/powerpoint/2010/main" val="338237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800" b="0" i="0" u="none" strike="noStrike" baseline="0" dirty="0">
                <a:solidFill>
                  <a:srgbClr val="58595B"/>
                </a:solidFill>
                <a:latin typeface="Avenir-Medium"/>
              </a:rPr>
              <a:t>The </a:t>
            </a:r>
            <a:r>
              <a:rPr lang="en-US" sz="1800" b="0" i="0" u="none" strike="noStrike" baseline="0" dirty="0">
                <a:solidFill>
                  <a:srgbClr val="58595B"/>
                </a:solidFill>
                <a:latin typeface="Avenir-Medium"/>
              </a:rPr>
              <a:t>average monthly rental cost of a 1-bedroom apartment increased from $871 in 2010 to $1,432 </a:t>
            </a:r>
            <a:r>
              <a:rPr lang="en-CA" sz="1800" b="0" i="0" u="none" strike="noStrike" baseline="0" dirty="0">
                <a:solidFill>
                  <a:srgbClr val="58595B"/>
                </a:solidFill>
                <a:latin typeface="Avenir-Medium"/>
              </a:rPr>
              <a:t>in 2022 (a 64% increase).</a:t>
            </a:r>
            <a:endParaRPr lang="en-CA" dirty="0"/>
          </a:p>
        </p:txBody>
      </p:sp>
      <p:sp>
        <p:nvSpPr>
          <p:cNvPr id="4" name="Slide Number Placeholder 3"/>
          <p:cNvSpPr>
            <a:spLocks noGrp="1"/>
          </p:cNvSpPr>
          <p:nvPr>
            <p:ph type="sldNum" sz="quarter" idx="5"/>
          </p:nvPr>
        </p:nvSpPr>
        <p:spPr/>
        <p:txBody>
          <a:bodyPr/>
          <a:lstStyle/>
          <a:p>
            <a:fld id="{15CC0761-00B7-464C-8A4B-D62AF70FEB43}" type="slidenum">
              <a:rPr lang="en-US" smtClean="0"/>
              <a:t>4</a:t>
            </a:fld>
            <a:endParaRPr lang="en-US"/>
          </a:p>
        </p:txBody>
      </p:sp>
    </p:spTree>
    <p:extLst>
      <p:ext uri="{BB962C8B-B14F-4D97-AF65-F5344CB8AC3E}">
        <p14:creationId xmlns:p14="http://schemas.microsoft.com/office/powerpoint/2010/main" val="1460551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kern="100" dirty="0">
                <a:effectLst/>
                <a:ea typeface="Calibri" panose="020F0502020204030204" pitchFamily="34" charset="0"/>
                <a:cs typeface="Times New Roman" panose="02020603050405020304" pitchFamily="18" charset="0"/>
              </a:rPr>
              <a:t>Low-income rates for seniors in BC (15.2%) are now almost double that for any age group, which is a dramatic reversal from three decades ago when seniors had the lowest low-income rates of any age group.</a:t>
            </a:r>
            <a:endParaRPr lang="en-CA" sz="3600" kern="100" dirty="0">
              <a:effectLst/>
              <a:ea typeface="Calibri" panose="020F0502020204030204" pitchFamily="34" charset="0"/>
              <a:cs typeface="Times New Roman" panose="02020603050405020304" pitchFamily="18" charset="0"/>
            </a:endParaRPr>
          </a:p>
          <a:p>
            <a:pPr algn="l"/>
            <a:endParaRPr lang="en-CA" sz="1800" b="0" i="0" u="none" strike="noStrike" baseline="0" dirty="0">
              <a:solidFill>
                <a:srgbClr val="58595B"/>
              </a:solidFill>
              <a:latin typeface="Arial-Mdm"/>
            </a:endParaRPr>
          </a:p>
        </p:txBody>
      </p:sp>
      <p:sp>
        <p:nvSpPr>
          <p:cNvPr id="4" name="Slide Number Placeholder 3"/>
          <p:cNvSpPr>
            <a:spLocks noGrp="1"/>
          </p:cNvSpPr>
          <p:nvPr>
            <p:ph type="sldNum" sz="quarter" idx="5"/>
          </p:nvPr>
        </p:nvSpPr>
        <p:spPr/>
        <p:txBody>
          <a:bodyPr/>
          <a:lstStyle/>
          <a:p>
            <a:fld id="{D0F1FDE5-60E4-5743-AE91-3CB128683500}" type="slidenum">
              <a:rPr lang="en-US" smtClean="0"/>
              <a:t>5</a:t>
            </a:fld>
            <a:endParaRPr lang="en-US"/>
          </a:p>
        </p:txBody>
      </p:sp>
    </p:spTree>
    <p:extLst>
      <p:ext uri="{BB962C8B-B14F-4D97-AF65-F5344CB8AC3E}">
        <p14:creationId xmlns:p14="http://schemas.microsoft.com/office/powerpoint/2010/main" val="328618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0" i="0" u="none" strike="noStrike" baseline="0" dirty="0">
              <a:solidFill>
                <a:srgbClr val="58595B"/>
              </a:solidFill>
              <a:latin typeface="Arial-Mdm"/>
            </a:endParaRPr>
          </a:p>
        </p:txBody>
      </p:sp>
      <p:sp>
        <p:nvSpPr>
          <p:cNvPr id="4" name="Slide Number Placeholder 3"/>
          <p:cNvSpPr>
            <a:spLocks noGrp="1"/>
          </p:cNvSpPr>
          <p:nvPr>
            <p:ph type="sldNum" sz="quarter" idx="5"/>
          </p:nvPr>
        </p:nvSpPr>
        <p:spPr/>
        <p:txBody>
          <a:bodyPr/>
          <a:lstStyle/>
          <a:p>
            <a:fld id="{D0F1FDE5-60E4-5743-AE91-3CB128683500}" type="slidenum">
              <a:rPr lang="en-US" smtClean="0"/>
              <a:t>7</a:t>
            </a:fld>
            <a:endParaRPr lang="en-US"/>
          </a:p>
        </p:txBody>
      </p:sp>
    </p:spTree>
    <p:extLst>
      <p:ext uri="{BB962C8B-B14F-4D97-AF65-F5344CB8AC3E}">
        <p14:creationId xmlns:p14="http://schemas.microsoft.com/office/powerpoint/2010/main" val="170879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5CC0761-00B7-464C-8A4B-D62AF70FEB43}" type="slidenum">
              <a:rPr lang="en-US" smtClean="0"/>
              <a:t>8</a:t>
            </a:fld>
            <a:endParaRPr lang="en-US"/>
          </a:p>
        </p:txBody>
      </p:sp>
    </p:spTree>
    <p:extLst>
      <p:ext uri="{BB962C8B-B14F-4D97-AF65-F5344CB8AC3E}">
        <p14:creationId xmlns:p14="http://schemas.microsoft.com/office/powerpoint/2010/main" val="3706076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5CC0761-00B7-464C-8A4B-D62AF70FEB43}" type="slidenum">
              <a:rPr lang="en-US" smtClean="0"/>
              <a:t>10</a:t>
            </a:fld>
            <a:endParaRPr lang="en-US"/>
          </a:p>
        </p:txBody>
      </p:sp>
    </p:spTree>
    <p:extLst>
      <p:ext uri="{BB962C8B-B14F-4D97-AF65-F5344CB8AC3E}">
        <p14:creationId xmlns:p14="http://schemas.microsoft.com/office/powerpoint/2010/main" val="69049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Our comprehensive report outlines six overarching goals and sixteen specific recommendations aimed at fostering housing affordability for seniors and other low-income individuals across British Columbia. Within these recommendations, we showcase positive actions already undertaken by the BC Government, municipalities throughout the province, and various community-based organizations. </a:t>
            </a:r>
          </a:p>
          <a:p>
            <a:endParaRPr lang="en-US" sz="1800" b="0" i="0" u="none" strike="noStrike" baseline="0" dirty="0">
              <a:solidFill>
                <a:srgbClr val="000000"/>
              </a:solidFill>
              <a:latin typeface="Arial" panose="020B0604020202020204" pitchFamily="34" charset="0"/>
            </a:endParaRPr>
          </a:p>
          <a:p>
            <a:pPr algn="l"/>
            <a:endParaRPr lang="en-CA"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first three goals of our recommendations center on the critical necessity for increased low-income rental housing stock in BC, benefiting residents of all age groups. The report's remaining three goals hone in on the unique housing requirements of the senior population. This dual-focus approach underscores our commitment to addressing the broader housing crisis while tailoring solutions to meet the specific challenges faced by seniors. </a:t>
            </a:r>
          </a:p>
          <a:p>
            <a:endParaRPr lang="en-US" sz="1800" b="0" i="0" u="none" strike="noStrike" baseline="0" dirty="0">
              <a:solidFill>
                <a:srgbClr val="000000"/>
              </a:solidFill>
              <a:latin typeface="Arial" panose="020B0604020202020204" pitchFamily="34" charset="0"/>
            </a:endParaRPr>
          </a:p>
          <a:p>
            <a:pPr algn="l"/>
            <a:endParaRPr lang="en-CA" sz="1800" b="0" i="0" u="none" strike="noStrike" baseline="0" dirty="0">
              <a:solidFill>
                <a:srgbClr val="58595B"/>
              </a:solidFill>
              <a:latin typeface="Arial-Mdm"/>
            </a:endParaRPr>
          </a:p>
        </p:txBody>
      </p:sp>
      <p:sp>
        <p:nvSpPr>
          <p:cNvPr id="4" name="Slide Number Placeholder 3"/>
          <p:cNvSpPr>
            <a:spLocks noGrp="1"/>
          </p:cNvSpPr>
          <p:nvPr>
            <p:ph type="sldNum" sz="quarter" idx="5"/>
          </p:nvPr>
        </p:nvSpPr>
        <p:spPr/>
        <p:txBody>
          <a:bodyPr/>
          <a:lstStyle/>
          <a:p>
            <a:fld id="{D0F1FDE5-60E4-5743-AE91-3CB128683500}" type="slidenum">
              <a:rPr lang="en-US" smtClean="0"/>
              <a:t>11</a:t>
            </a:fld>
            <a:endParaRPr lang="en-US"/>
          </a:p>
        </p:txBody>
      </p:sp>
    </p:spTree>
    <p:extLst>
      <p:ext uri="{BB962C8B-B14F-4D97-AF65-F5344CB8AC3E}">
        <p14:creationId xmlns:p14="http://schemas.microsoft.com/office/powerpoint/2010/main" val="1116840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6F3B-C9BF-3043-965A-8AA0CC5600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44125A-B1D8-7F41-9602-3BB25E5BFA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E152A0-DE95-2341-90DA-29C491D654B9}"/>
              </a:ext>
            </a:extLst>
          </p:cNvPr>
          <p:cNvSpPr>
            <a:spLocks noGrp="1"/>
          </p:cNvSpPr>
          <p:nvPr>
            <p:ph type="dt" sz="half" idx="10"/>
          </p:nvPr>
        </p:nvSpPr>
        <p:spPr/>
        <p:txBody>
          <a:bodyPr/>
          <a:lstStyle/>
          <a:p>
            <a:fld id="{E77B831E-A488-0A47-B49E-2E907DC2C2D2}" type="datetimeFigureOut">
              <a:rPr lang="en-US" smtClean="0"/>
              <a:t>2/21/2024</a:t>
            </a:fld>
            <a:endParaRPr lang="en-US"/>
          </a:p>
        </p:txBody>
      </p:sp>
      <p:sp>
        <p:nvSpPr>
          <p:cNvPr id="5" name="Footer Placeholder 4">
            <a:extLst>
              <a:ext uri="{FF2B5EF4-FFF2-40B4-BE49-F238E27FC236}">
                <a16:creationId xmlns:a16="http://schemas.microsoft.com/office/drawing/2014/main" id="{D5E26263-3F4E-B54A-8BCB-985E96198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6A30A-D3E2-5642-B658-6B6D742B9793}"/>
              </a:ext>
            </a:extLst>
          </p:cNvPr>
          <p:cNvSpPr>
            <a:spLocks noGrp="1"/>
          </p:cNvSpPr>
          <p:nvPr>
            <p:ph type="sldNum" sz="quarter" idx="12"/>
          </p:nvPr>
        </p:nvSpPr>
        <p:spPr/>
        <p:txBody>
          <a:bodyPr/>
          <a:lstStyle/>
          <a:p>
            <a:fld id="{B71CFCF5-3B4F-DE46-B8E5-6334E1ED20A8}" type="slidenum">
              <a:rPr lang="en-US" smtClean="0"/>
              <a:t>‹#›</a:t>
            </a:fld>
            <a:endParaRPr lang="en-US"/>
          </a:p>
        </p:txBody>
      </p:sp>
    </p:spTree>
    <p:extLst>
      <p:ext uri="{BB962C8B-B14F-4D97-AF65-F5344CB8AC3E}">
        <p14:creationId xmlns:p14="http://schemas.microsoft.com/office/powerpoint/2010/main" val="2593223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6009-3BDE-524D-AADD-7F66239F89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387FA7-DB71-354A-B9F4-BACDAAE180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50CD2-A9C6-EC4F-8C8F-AD9000B4AF94}"/>
              </a:ext>
            </a:extLst>
          </p:cNvPr>
          <p:cNvSpPr>
            <a:spLocks noGrp="1"/>
          </p:cNvSpPr>
          <p:nvPr>
            <p:ph type="dt" sz="half" idx="10"/>
          </p:nvPr>
        </p:nvSpPr>
        <p:spPr/>
        <p:txBody>
          <a:bodyPr/>
          <a:lstStyle/>
          <a:p>
            <a:fld id="{E77B831E-A488-0A47-B49E-2E907DC2C2D2}" type="datetimeFigureOut">
              <a:rPr lang="en-US" smtClean="0"/>
              <a:t>2/21/2024</a:t>
            </a:fld>
            <a:endParaRPr lang="en-US"/>
          </a:p>
        </p:txBody>
      </p:sp>
      <p:sp>
        <p:nvSpPr>
          <p:cNvPr id="5" name="Footer Placeholder 4">
            <a:extLst>
              <a:ext uri="{FF2B5EF4-FFF2-40B4-BE49-F238E27FC236}">
                <a16:creationId xmlns:a16="http://schemas.microsoft.com/office/drawing/2014/main" id="{CAEFE6F8-7D3E-474D-AE9D-AC31B1234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E340B-C28B-8F40-ABDD-8304200E38FE}"/>
              </a:ext>
            </a:extLst>
          </p:cNvPr>
          <p:cNvSpPr>
            <a:spLocks noGrp="1"/>
          </p:cNvSpPr>
          <p:nvPr>
            <p:ph type="sldNum" sz="quarter" idx="12"/>
          </p:nvPr>
        </p:nvSpPr>
        <p:spPr/>
        <p:txBody>
          <a:bodyPr/>
          <a:lstStyle/>
          <a:p>
            <a:fld id="{B71CFCF5-3B4F-DE46-B8E5-6334E1ED20A8}" type="slidenum">
              <a:rPr lang="en-US" smtClean="0"/>
              <a:t>‹#›</a:t>
            </a:fld>
            <a:endParaRPr lang="en-US"/>
          </a:p>
        </p:txBody>
      </p:sp>
    </p:spTree>
    <p:extLst>
      <p:ext uri="{BB962C8B-B14F-4D97-AF65-F5344CB8AC3E}">
        <p14:creationId xmlns:p14="http://schemas.microsoft.com/office/powerpoint/2010/main" val="3579400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96CF8-7CCE-3844-BE85-470C53551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917C2F-C5D6-3C4C-ACD8-7FCB6F9F50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5B244-EF4D-A349-A2D6-1907A10D747E}"/>
              </a:ext>
            </a:extLst>
          </p:cNvPr>
          <p:cNvSpPr>
            <a:spLocks noGrp="1"/>
          </p:cNvSpPr>
          <p:nvPr>
            <p:ph type="dt" sz="half" idx="10"/>
          </p:nvPr>
        </p:nvSpPr>
        <p:spPr/>
        <p:txBody>
          <a:bodyPr/>
          <a:lstStyle/>
          <a:p>
            <a:fld id="{E77B831E-A488-0A47-B49E-2E907DC2C2D2}" type="datetimeFigureOut">
              <a:rPr lang="en-US" smtClean="0"/>
              <a:t>2/21/2024</a:t>
            </a:fld>
            <a:endParaRPr lang="en-US"/>
          </a:p>
        </p:txBody>
      </p:sp>
      <p:sp>
        <p:nvSpPr>
          <p:cNvPr id="5" name="Footer Placeholder 4">
            <a:extLst>
              <a:ext uri="{FF2B5EF4-FFF2-40B4-BE49-F238E27FC236}">
                <a16:creationId xmlns:a16="http://schemas.microsoft.com/office/drawing/2014/main" id="{2E61FCB4-5766-C94F-ADCD-817FFE7BC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AE7BF-B45C-E844-8EC6-350FD76EC8A4}"/>
              </a:ext>
            </a:extLst>
          </p:cNvPr>
          <p:cNvSpPr>
            <a:spLocks noGrp="1"/>
          </p:cNvSpPr>
          <p:nvPr>
            <p:ph type="sldNum" sz="quarter" idx="12"/>
          </p:nvPr>
        </p:nvSpPr>
        <p:spPr/>
        <p:txBody>
          <a:bodyPr/>
          <a:lstStyle/>
          <a:p>
            <a:fld id="{B71CFCF5-3B4F-DE46-B8E5-6334E1ED20A8}" type="slidenum">
              <a:rPr lang="en-US" smtClean="0"/>
              <a:t>‹#›</a:t>
            </a:fld>
            <a:endParaRPr lang="en-US"/>
          </a:p>
        </p:txBody>
      </p:sp>
    </p:spTree>
    <p:extLst>
      <p:ext uri="{BB962C8B-B14F-4D97-AF65-F5344CB8AC3E}">
        <p14:creationId xmlns:p14="http://schemas.microsoft.com/office/powerpoint/2010/main" val="1569168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DC96-B1E2-59C2-5F67-CFCA90B018D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F7FA262-D487-2346-FAB6-7A32AA3919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7DFC1D-EED9-492C-7B8A-A2DDF7B6E6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E56EF95-304A-6584-F845-D4345916DA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355577-16EA-8574-2CBC-5C5130A89A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33B912D-DD59-D2DE-A95F-FF25F04BF9EE}"/>
              </a:ext>
            </a:extLst>
          </p:cNvPr>
          <p:cNvSpPr>
            <a:spLocks noGrp="1"/>
          </p:cNvSpPr>
          <p:nvPr>
            <p:ph type="dt" sz="half" idx="10"/>
          </p:nvPr>
        </p:nvSpPr>
        <p:spPr/>
        <p:txBody>
          <a:bodyPr/>
          <a:lstStyle/>
          <a:p>
            <a:fld id="{A70ED4B0-B0AB-457F-9606-5B36FB16D7FB}" type="datetimeFigureOut">
              <a:rPr lang="en-CA" smtClean="0"/>
              <a:t>2024-02-21</a:t>
            </a:fld>
            <a:endParaRPr lang="en-CA"/>
          </a:p>
        </p:txBody>
      </p:sp>
      <p:sp>
        <p:nvSpPr>
          <p:cNvPr id="8" name="Footer Placeholder 7">
            <a:extLst>
              <a:ext uri="{FF2B5EF4-FFF2-40B4-BE49-F238E27FC236}">
                <a16:creationId xmlns:a16="http://schemas.microsoft.com/office/drawing/2014/main" id="{DBAAE120-F923-4B08-57AF-BBDF1B6AA49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5C025DB-58EB-A099-E535-FC0CE32F0FC5}"/>
              </a:ext>
            </a:extLst>
          </p:cNvPr>
          <p:cNvSpPr>
            <a:spLocks noGrp="1"/>
          </p:cNvSpPr>
          <p:nvPr>
            <p:ph type="sldNum" sz="quarter" idx="12"/>
          </p:nvPr>
        </p:nvSpPr>
        <p:spPr/>
        <p:txBody>
          <a:bodyPr/>
          <a:lstStyle/>
          <a:p>
            <a:fld id="{CD9ED200-F7E0-4023-AE45-C22FE14D96FC}" type="slidenum">
              <a:rPr lang="en-CA" smtClean="0"/>
              <a:t>‹#›</a:t>
            </a:fld>
            <a:endParaRPr lang="en-CA"/>
          </a:p>
        </p:txBody>
      </p:sp>
    </p:spTree>
    <p:extLst>
      <p:ext uri="{BB962C8B-B14F-4D97-AF65-F5344CB8AC3E}">
        <p14:creationId xmlns:p14="http://schemas.microsoft.com/office/powerpoint/2010/main" val="2518919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D890D-F381-CD5C-BA72-E379CC1F788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C4722A3-FE90-AC3F-8CFC-9C9B7728D5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D1E29B7-387C-9C94-4E21-8D3C861DF17C}"/>
              </a:ext>
            </a:extLst>
          </p:cNvPr>
          <p:cNvSpPr>
            <a:spLocks noGrp="1"/>
          </p:cNvSpPr>
          <p:nvPr>
            <p:ph type="dt" sz="half" idx="10"/>
          </p:nvPr>
        </p:nvSpPr>
        <p:spPr/>
        <p:txBody>
          <a:bodyPr/>
          <a:lstStyle/>
          <a:p>
            <a:fld id="{A70ED4B0-B0AB-457F-9606-5B36FB16D7FB}" type="datetimeFigureOut">
              <a:rPr lang="en-CA" smtClean="0"/>
              <a:t>2024-02-21</a:t>
            </a:fld>
            <a:endParaRPr lang="en-CA"/>
          </a:p>
        </p:txBody>
      </p:sp>
      <p:sp>
        <p:nvSpPr>
          <p:cNvPr id="5" name="Footer Placeholder 4">
            <a:extLst>
              <a:ext uri="{FF2B5EF4-FFF2-40B4-BE49-F238E27FC236}">
                <a16:creationId xmlns:a16="http://schemas.microsoft.com/office/drawing/2014/main" id="{A757FE7D-E3ED-27F3-12FC-FB55F94CA75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9EE13F5-60EA-D452-8BAE-E6AC8344A7CB}"/>
              </a:ext>
            </a:extLst>
          </p:cNvPr>
          <p:cNvSpPr>
            <a:spLocks noGrp="1"/>
          </p:cNvSpPr>
          <p:nvPr>
            <p:ph type="sldNum" sz="quarter" idx="12"/>
          </p:nvPr>
        </p:nvSpPr>
        <p:spPr/>
        <p:txBody>
          <a:bodyPr/>
          <a:lstStyle/>
          <a:p>
            <a:fld id="{CD9ED200-F7E0-4023-AE45-C22FE14D96FC}" type="slidenum">
              <a:rPr lang="en-CA" smtClean="0"/>
              <a:t>‹#›</a:t>
            </a:fld>
            <a:endParaRPr lang="en-CA"/>
          </a:p>
        </p:txBody>
      </p:sp>
    </p:spTree>
    <p:extLst>
      <p:ext uri="{BB962C8B-B14F-4D97-AF65-F5344CB8AC3E}">
        <p14:creationId xmlns:p14="http://schemas.microsoft.com/office/powerpoint/2010/main" val="2374914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D756F-C2D4-5816-7A47-AA18D378B4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7ACF575-650D-C56B-0120-F72EC239AE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0632D19-69B3-D99B-997A-9AA2B26DE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B921A-9341-9631-8DE6-55E41632D975}"/>
              </a:ext>
            </a:extLst>
          </p:cNvPr>
          <p:cNvSpPr>
            <a:spLocks noGrp="1"/>
          </p:cNvSpPr>
          <p:nvPr>
            <p:ph type="dt" sz="half" idx="10"/>
          </p:nvPr>
        </p:nvSpPr>
        <p:spPr/>
        <p:txBody>
          <a:bodyPr/>
          <a:lstStyle/>
          <a:p>
            <a:fld id="{A70ED4B0-B0AB-457F-9606-5B36FB16D7FB}" type="datetimeFigureOut">
              <a:rPr lang="en-CA" smtClean="0"/>
              <a:t>2024-02-21</a:t>
            </a:fld>
            <a:endParaRPr lang="en-CA"/>
          </a:p>
        </p:txBody>
      </p:sp>
      <p:sp>
        <p:nvSpPr>
          <p:cNvPr id="6" name="Footer Placeholder 5">
            <a:extLst>
              <a:ext uri="{FF2B5EF4-FFF2-40B4-BE49-F238E27FC236}">
                <a16:creationId xmlns:a16="http://schemas.microsoft.com/office/drawing/2014/main" id="{2CA90EC1-940F-B5DD-D509-944081C08AE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9168705-87B2-5784-8231-ABC9D71B3755}"/>
              </a:ext>
            </a:extLst>
          </p:cNvPr>
          <p:cNvSpPr>
            <a:spLocks noGrp="1"/>
          </p:cNvSpPr>
          <p:nvPr>
            <p:ph type="sldNum" sz="quarter" idx="12"/>
          </p:nvPr>
        </p:nvSpPr>
        <p:spPr/>
        <p:txBody>
          <a:bodyPr/>
          <a:lstStyle/>
          <a:p>
            <a:fld id="{CD9ED200-F7E0-4023-AE45-C22FE14D96FC}" type="slidenum">
              <a:rPr lang="en-CA" smtClean="0"/>
              <a:t>‹#›</a:t>
            </a:fld>
            <a:endParaRPr lang="en-CA"/>
          </a:p>
        </p:txBody>
      </p:sp>
    </p:spTree>
    <p:extLst>
      <p:ext uri="{BB962C8B-B14F-4D97-AF65-F5344CB8AC3E}">
        <p14:creationId xmlns:p14="http://schemas.microsoft.com/office/powerpoint/2010/main" val="2670918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2D834-B391-97E8-14DC-0B1F767F2B05}"/>
              </a:ext>
            </a:extLst>
          </p:cNvPr>
          <p:cNvSpPr>
            <a:spLocks noGrp="1"/>
          </p:cNvSpPr>
          <p:nvPr>
            <p:ph type="dt" sz="half" idx="10"/>
          </p:nvPr>
        </p:nvSpPr>
        <p:spPr/>
        <p:txBody>
          <a:bodyPr/>
          <a:lstStyle/>
          <a:p>
            <a:fld id="{A70ED4B0-B0AB-457F-9606-5B36FB16D7FB}" type="datetimeFigureOut">
              <a:rPr lang="en-CA" smtClean="0"/>
              <a:t>2024-02-21</a:t>
            </a:fld>
            <a:endParaRPr lang="en-CA"/>
          </a:p>
        </p:txBody>
      </p:sp>
      <p:sp>
        <p:nvSpPr>
          <p:cNvPr id="3" name="Footer Placeholder 2">
            <a:extLst>
              <a:ext uri="{FF2B5EF4-FFF2-40B4-BE49-F238E27FC236}">
                <a16:creationId xmlns:a16="http://schemas.microsoft.com/office/drawing/2014/main" id="{E3104F6A-81F8-2C0C-F207-11124122E88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F267D97-BAA2-9421-B598-F30B875138A2}"/>
              </a:ext>
            </a:extLst>
          </p:cNvPr>
          <p:cNvSpPr>
            <a:spLocks noGrp="1"/>
          </p:cNvSpPr>
          <p:nvPr>
            <p:ph type="sldNum" sz="quarter" idx="12"/>
          </p:nvPr>
        </p:nvSpPr>
        <p:spPr/>
        <p:txBody>
          <a:bodyPr/>
          <a:lstStyle/>
          <a:p>
            <a:fld id="{CD9ED200-F7E0-4023-AE45-C22FE14D96FC}" type="slidenum">
              <a:rPr lang="en-CA" smtClean="0"/>
              <a:t>‹#›</a:t>
            </a:fld>
            <a:endParaRPr lang="en-CA"/>
          </a:p>
        </p:txBody>
      </p:sp>
    </p:spTree>
    <p:extLst>
      <p:ext uri="{BB962C8B-B14F-4D97-AF65-F5344CB8AC3E}">
        <p14:creationId xmlns:p14="http://schemas.microsoft.com/office/powerpoint/2010/main" val="84287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53F1F-38E7-9643-AA46-AAE9517592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46F411-572D-9842-8DC0-0C79B7C474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01F3-2CB4-7041-92A6-0937EF889CD4}"/>
              </a:ext>
            </a:extLst>
          </p:cNvPr>
          <p:cNvSpPr>
            <a:spLocks noGrp="1"/>
          </p:cNvSpPr>
          <p:nvPr>
            <p:ph type="dt" sz="half" idx="10"/>
          </p:nvPr>
        </p:nvSpPr>
        <p:spPr/>
        <p:txBody>
          <a:bodyPr/>
          <a:lstStyle/>
          <a:p>
            <a:fld id="{E77B831E-A488-0A47-B49E-2E907DC2C2D2}" type="datetimeFigureOut">
              <a:rPr lang="en-US" smtClean="0"/>
              <a:t>2/21/2024</a:t>
            </a:fld>
            <a:endParaRPr lang="en-US"/>
          </a:p>
        </p:txBody>
      </p:sp>
      <p:sp>
        <p:nvSpPr>
          <p:cNvPr id="5" name="Footer Placeholder 4">
            <a:extLst>
              <a:ext uri="{FF2B5EF4-FFF2-40B4-BE49-F238E27FC236}">
                <a16:creationId xmlns:a16="http://schemas.microsoft.com/office/drawing/2014/main" id="{295994A3-6351-1841-A8AF-8E84B8110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179CA-32C7-6745-8B67-6D0D5F18D7A2}"/>
              </a:ext>
            </a:extLst>
          </p:cNvPr>
          <p:cNvSpPr>
            <a:spLocks noGrp="1"/>
          </p:cNvSpPr>
          <p:nvPr>
            <p:ph type="sldNum" sz="quarter" idx="12"/>
          </p:nvPr>
        </p:nvSpPr>
        <p:spPr/>
        <p:txBody>
          <a:bodyPr/>
          <a:lstStyle/>
          <a:p>
            <a:fld id="{B71CFCF5-3B4F-DE46-B8E5-6334E1ED20A8}" type="slidenum">
              <a:rPr lang="en-US" smtClean="0"/>
              <a:t>‹#›</a:t>
            </a:fld>
            <a:endParaRPr lang="en-US"/>
          </a:p>
        </p:txBody>
      </p:sp>
    </p:spTree>
    <p:extLst>
      <p:ext uri="{BB962C8B-B14F-4D97-AF65-F5344CB8AC3E}">
        <p14:creationId xmlns:p14="http://schemas.microsoft.com/office/powerpoint/2010/main" val="98859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7242-003C-CE4B-8EA3-5C3B20B11B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808057-D485-1F4F-ACC0-57D1ABC5B4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20AC2-9A3F-8C4C-9175-FFD8C6FA3093}"/>
              </a:ext>
            </a:extLst>
          </p:cNvPr>
          <p:cNvSpPr>
            <a:spLocks noGrp="1"/>
          </p:cNvSpPr>
          <p:nvPr>
            <p:ph type="dt" sz="half" idx="10"/>
          </p:nvPr>
        </p:nvSpPr>
        <p:spPr/>
        <p:txBody>
          <a:bodyPr/>
          <a:lstStyle/>
          <a:p>
            <a:fld id="{E77B831E-A488-0A47-B49E-2E907DC2C2D2}" type="datetimeFigureOut">
              <a:rPr lang="en-US" smtClean="0"/>
              <a:t>2/21/2024</a:t>
            </a:fld>
            <a:endParaRPr lang="en-US"/>
          </a:p>
        </p:txBody>
      </p:sp>
      <p:sp>
        <p:nvSpPr>
          <p:cNvPr id="5" name="Footer Placeholder 4">
            <a:extLst>
              <a:ext uri="{FF2B5EF4-FFF2-40B4-BE49-F238E27FC236}">
                <a16:creationId xmlns:a16="http://schemas.microsoft.com/office/drawing/2014/main" id="{35D35CDA-47F6-F740-B799-525E00E36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F9DE2-510F-4F4D-993E-984E73C2F270}"/>
              </a:ext>
            </a:extLst>
          </p:cNvPr>
          <p:cNvSpPr>
            <a:spLocks noGrp="1"/>
          </p:cNvSpPr>
          <p:nvPr>
            <p:ph type="sldNum" sz="quarter" idx="12"/>
          </p:nvPr>
        </p:nvSpPr>
        <p:spPr/>
        <p:txBody>
          <a:bodyPr/>
          <a:lstStyle/>
          <a:p>
            <a:fld id="{B71CFCF5-3B4F-DE46-B8E5-6334E1ED20A8}" type="slidenum">
              <a:rPr lang="en-US" smtClean="0"/>
              <a:t>‹#›</a:t>
            </a:fld>
            <a:endParaRPr lang="en-US"/>
          </a:p>
        </p:txBody>
      </p:sp>
    </p:spTree>
    <p:extLst>
      <p:ext uri="{BB962C8B-B14F-4D97-AF65-F5344CB8AC3E}">
        <p14:creationId xmlns:p14="http://schemas.microsoft.com/office/powerpoint/2010/main" val="389218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2E96-2CF7-D749-A439-86B4EB498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4A62C-B468-9841-A03E-ECCA538A66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AE3BCB-4E1B-B247-A93C-CA60D192D7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472536-655A-A34B-BAFB-DDB5224FF44D}"/>
              </a:ext>
            </a:extLst>
          </p:cNvPr>
          <p:cNvSpPr>
            <a:spLocks noGrp="1"/>
          </p:cNvSpPr>
          <p:nvPr>
            <p:ph type="dt" sz="half" idx="10"/>
          </p:nvPr>
        </p:nvSpPr>
        <p:spPr/>
        <p:txBody>
          <a:bodyPr/>
          <a:lstStyle/>
          <a:p>
            <a:fld id="{E77B831E-A488-0A47-B49E-2E907DC2C2D2}" type="datetimeFigureOut">
              <a:rPr lang="en-US" smtClean="0"/>
              <a:t>2/21/2024</a:t>
            </a:fld>
            <a:endParaRPr lang="en-US"/>
          </a:p>
        </p:txBody>
      </p:sp>
      <p:sp>
        <p:nvSpPr>
          <p:cNvPr id="6" name="Footer Placeholder 5">
            <a:extLst>
              <a:ext uri="{FF2B5EF4-FFF2-40B4-BE49-F238E27FC236}">
                <a16:creationId xmlns:a16="http://schemas.microsoft.com/office/drawing/2014/main" id="{0CA1152E-D445-7547-BFC2-3F76040D6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C9A0DB-0C75-AB4E-925C-4E2003EACDEF}"/>
              </a:ext>
            </a:extLst>
          </p:cNvPr>
          <p:cNvSpPr>
            <a:spLocks noGrp="1"/>
          </p:cNvSpPr>
          <p:nvPr>
            <p:ph type="sldNum" sz="quarter" idx="12"/>
          </p:nvPr>
        </p:nvSpPr>
        <p:spPr/>
        <p:txBody>
          <a:bodyPr/>
          <a:lstStyle/>
          <a:p>
            <a:fld id="{B71CFCF5-3B4F-DE46-B8E5-6334E1ED20A8}" type="slidenum">
              <a:rPr lang="en-US" smtClean="0"/>
              <a:t>‹#›</a:t>
            </a:fld>
            <a:endParaRPr lang="en-US"/>
          </a:p>
        </p:txBody>
      </p:sp>
    </p:spTree>
    <p:extLst>
      <p:ext uri="{BB962C8B-B14F-4D97-AF65-F5344CB8AC3E}">
        <p14:creationId xmlns:p14="http://schemas.microsoft.com/office/powerpoint/2010/main" val="11786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BC90-E987-E746-95CA-CACB7A6F18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B7F98-3C02-A04D-BAFE-130AED914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801004-5B37-5344-A33E-51C33F5568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4FF167-DFE0-0D40-B5B2-B2DAA2E618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1F812D-F4BB-EE4E-AB0C-BD2AD7788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77904A-236E-F64C-BC9B-6C091FBF21CD}"/>
              </a:ext>
            </a:extLst>
          </p:cNvPr>
          <p:cNvSpPr>
            <a:spLocks noGrp="1"/>
          </p:cNvSpPr>
          <p:nvPr>
            <p:ph type="dt" sz="half" idx="10"/>
          </p:nvPr>
        </p:nvSpPr>
        <p:spPr/>
        <p:txBody>
          <a:bodyPr/>
          <a:lstStyle/>
          <a:p>
            <a:fld id="{E77B831E-A488-0A47-B49E-2E907DC2C2D2}" type="datetimeFigureOut">
              <a:rPr lang="en-US" smtClean="0"/>
              <a:t>2/21/2024</a:t>
            </a:fld>
            <a:endParaRPr lang="en-US"/>
          </a:p>
        </p:txBody>
      </p:sp>
      <p:sp>
        <p:nvSpPr>
          <p:cNvPr id="8" name="Footer Placeholder 7">
            <a:extLst>
              <a:ext uri="{FF2B5EF4-FFF2-40B4-BE49-F238E27FC236}">
                <a16:creationId xmlns:a16="http://schemas.microsoft.com/office/drawing/2014/main" id="{6AF894A3-B6AF-D144-A7D8-AAEE9328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8A87AF-FF5E-D948-A8CD-AEF4CD15CB09}"/>
              </a:ext>
            </a:extLst>
          </p:cNvPr>
          <p:cNvSpPr>
            <a:spLocks noGrp="1"/>
          </p:cNvSpPr>
          <p:nvPr>
            <p:ph type="sldNum" sz="quarter" idx="12"/>
          </p:nvPr>
        </p:nvSpPr>
        <p:spPr/>
        <p:txBody>
          <a:bodyPr/>
          <a:lstStyle/>
          <a:p>
            <a:fld id="{B71CFCF5-3B4F-DE46-B8E5-6334E1ED20A8}" type="slidenum">
              <a:rPr lang="en-US" smtClean="0"/>
              <a:t>‹#›</a:t>
            </a:fld>
            <a:endParaRPr lang="en-US"/>
          </a:p>
        </p:txBody>
      </p:sp>
    </p:spTree>
    <p:extLst>
      <p:ext uri="{BB962C8B-B14F-4D97-AF65-F5344CB8AC3E}">
        <p14:creationId xmlns:p14="http://schemas.microsoft.com/office/powerpoint/2010/main" val="4014209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710F3-D495-F141-BB11-8CE651652E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ED1219-8B87-6C4E-A175-C3F2ED8E9459}"/>
              </a:ext>
            </a:extLst>
          </p:cNvPr>
          <p:cNvSpPr>
            <a:spLocks noGrp="1"/>
          </p:cNvSpPr>
          <p:nvPr>
            <p:ph type="dt" sz="half" idx="10"/>
          </p:nvPr>
        </p:nvSpPr>
        <p:spPr/>
        <p:txBody>
          <a:bodyPr/>
          <a:lstStyle/>
          <a:p>
            <a:fld id="{E77B831E-A488-0A47-B49E-2E907DC2C2D2}" type="datetimeFigureOut">
              <a:rPr lang="en-US" smtClean="0"/>
              <a:t>2/21/2024</a:t>
            </a:fld>
            <a:endParaRPr lang="en-US"/>
          </a:p>
        </p:txBody>
      </p:sp>
      <p:sp>
        <p:nvSpPr>
          <p:cNvPr id="4" name="Footer Placeholder 3">
            <a:extLst>
              <a:ext uri="{FF2B5EF4-FFF2-40B4-BE49-F238E27FC236}">
                <a16:creationId xmlns:a16="http://schemas.microsoft.com/office/drawing/2014/main" id="{22F8CB5C-B19C-3E4A-B47E-E92941EFB7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9A4B96-4E8A-EB4A-8498-7CB3D9F9257C}"/>
              </a:ext>
            </a:extLst>
          </p:cNvPr>
          <p:cNvSpPr>
            <a:spLocks noGrp="1"/>
          </p:cNvSpPr>
          <p:nvPr>
            <p:ph type="sldNum" sz="quarter" idx="12"/>
          </p:nvPr>
        </p:nvSpPr>
        <p:spPr/>
        <p:txBody>
          <a:bodyPr/>
          <a:lstStyle/>
          <a:p>
            <a:fld id="{B71CFCF5-3B4F-DE46-B8E5-6334E1ED20A8}" type="slidenum">
              <a:rPr lang="en-US" smtClean="0"/>
              <a:t>‹#›</a:t>
            </a:fld>
            <a:endParaRPr lang="en-US"/>
          </a:p>
        </p:txBody>
      </p:sp>
    </p:spTree>
    <p:extLst>
      <p:ext uri="{BB962C8B-B14F-4D97-AF65-F5344CB8AC3E}">
        <p14:creationId xmlns:p14="http://schemas.microsoft.com/office/powerpoint/2010/main" val="2232981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BC507-A25F-9648-B6E1-403BF1868A93}"/>
              </a:ext>
            </a:extLst>
          </p:cNvPr>
          <p:cNvSpPr>
            <a:spLocks noGrp="1"/>
          </p:cNvSpPr>
          <p:nvPr>
            <p:ph type="dt" sz="half" idx="10"/>
          </p:nvPr>
        </p:nvSpPr>
        <p:spPr/>
        <p:txBody>
          <a:bodyPr/>
          <a:lstStyle/>
          <a:p>
            <a:fld id="{E77B831E-A488-0A47-B49E-2E907DC2C2D2}" type="datetimeFigureOut">
              <a:rPr lang="en-US" smtClean="0"/>
              <a:t>2/21/2024</a:t>
            </a:fld>
            <a:endParaRPr lang="en-US"/>
          </a:p>
        </p:txBody>
      </p:sp>
      <p:sp>
        <p:nvSpPr>
          <p:cNvPr id="3" name="Footer Placeholder 2">
            <a:extLst>
              <a:ext uri="{FF2B5EF4-FFF2-40B4-BE49-F238E27FC236}">
                <a16:creationId xmlns:a16="http://schemas.microsoft.com/office/drawing/2014/main" id="{8765C4FB-7644-304F-992C-4774D36840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0D7DD2-E54E-564B-B813-317B336CF7E6}"/>
              </a:ext>
            </a:extLst>
          </p:cNvPr>
          <p:cNvSpPr>
            <a:spLocks noGrp="1"/>
          </p:cNvSpPr>
          <p:nvPr>
            <p:ph type="sldNum" sz="quarter" idx="12"/>
          </p:nvPr>
        </p:nvSpPr>
        <p:spPr/>
        <p:txBody>
          <a:bodyPr/>
          <a:lstStyle/>
          <a:p>
            <a:fld id="{B71CFCF5-3B4F-DE46-B8E5-6334E1ED20A8}" type="slidenum">
              <a:rPr lang="en-US" smtClean="0"/>
              <a:t>‹#›</a:t>
            </a:fld>
            <a:endParaRPr lang="en-US"/>
          </a:p>
        </p:txBody>
      </p:sp>
    </p:spTree>
    <p:extLst>
      <p:ext uri="{BB962C8B-B14F-4D97-AF65-F5344CB8AC3E}">
        <p14:creationId xmlns:p14="http://schemas.microsoft.com/office/powerpoint/2010/main" val="78427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CE59-26A0-B845-9334-1D72B0811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4D9A-2339-CB40-8399-B3CA82DA09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AFC7C3-C58C-8146-B05E-98D265493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265161-FE34-F344-99C9-FD38E4C856A2}"/>
              </a:ext>
            </a:extLst>
          </p:cNvPr>
          <p:cNvSpPr>
            <a:spLocks noGrp="1"/>
          </p:cNvSpPr>
          <p:nvPr>
            <p:ph type="dt" sz="half" idx="10"/>
          </p:nvPr>
        </p:nvSpPr>
        <p:spPr/>
        <p:txBody>
          <a:bodyPr/>
          <a:lstStyle/>
          <a:p>
            <a:fld id="{E77B831E-A488-0A47-B49E-2E907DC2C2D2}" type="datetimeFigureOut">
              <a:rPr lang="en-US" smtClean="0"/>
              <a:t>2/21/2024</a:t>
            </a:fld>
            <a:endParaRPr lang="en-US"/>
          </a:p>
        </p:txBody>
      </p:sp>
      <p:sp>
        <p:nvSpPr>
          <p:cNvPr id="6" name="Footer Placeholder 5">
            <a:extLst>
              <a:ext uri="{FF2B5EF4-FFF2-40B4-BE49-F238E27FC236}">
                <a16:creationId xmlns:a16="http://schemas.microsoft.com/office/drawing/2014/main" id="{73F6EDE2-AA21-5C4B-A1B1-188BF4DE7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DE79F3-67E0-8045-B07C-158F3BCFA05A}"/>
              </a:ext>
            </a:extLst>
          </p:cNvPr>
          <p:cNvSpPr>
            <a:spLocks noGrp="1"/>
          </p:cNvSpPr>
          <p:nvPr>
            <p:ph type="sldNum" sz="quarter" idx="12"/>
          </p:nvPr>
        </p:nvSpPr>
        <p:spPr/>
        <p:txBody>
          <a:bodyPr/>
          <a:lstStyle/>
          <a:p>
            <a:fld id="{B71CFCF5-3B4F-DE46-B8E5-6334E1ED20A8}" type="slidenum">
              <a:rPr lang="en-US" smtClean="0"/>
              <a:t>‹#›</a:t>
            </a:fld>
            <a:endParaRPr lang="en-US"/>
          </a:p>
        </p:txBody>
      </p:sp>
    </p:spTree>
    <p:extLst>
      <p:ext uri="{BB962C8B-B14F-4D97-AF65-F5344CB8AC3E}">
        <p14:creationId xmlns:p14="http://schemas.microsoft.com/office/powerpoint/2010/main" val="1599388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2BB-3ED5-F443-A859-A3EEE7C678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1A3D49-063A-A348-A90B-84C6ED9F16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5C120F-2323-2541-87F9-86B2E7716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A4DD1-FB5F-C442-8365-831AC38D7707}"/>
              </a:ext>
            </a:extLst>
          </p:cNvPr>
          <p:cNvSpPr>
            <a:spLocks noGrp="1"/>
          </p:cNvSpPr>
          <p:nvPr>
            <p:ph type="dt" sz="half" idx="10"/>
          </p:nvPr>
        </p:nvSpPr>
        <p:spPr/>
        <p:txBody>
          <a:bodyPr/>
          <a:lstStyle/>
          <a:p>
            <a:fld id="{E77B831E-A488-0A47-B49E-2E907DC2C2D2}" type="datetimeFigureOut">
              <a:rPr lang="en-US" smtClean="0"/>
              <a:t>2/21/2024</a:t>
            </a:fld>
            <a:endParaRPr lang="en-US"/>
          </a:p>
        </p:txBody>
      </p:sp>
      <p:sp>
        <p:nvSpPr>
          <p:cNvPr id="6" name="Footer Placeholder 5">
            <a:extLst>
              <a:ext uri="{FF2B5EF4-FFF2-40B4-BE49-F238E27FC236}">
                <a16:creationId xmlns:a16="http://schemas.microsoft.com/office/drawing/2014/main" id="{5593D5F9-AFFC-DD41-A2CF-2305CCB52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CFAD8-3DF3-284B-8F5E-AD431A89722F}"/>
              </a:ext>
            </a:extLst>
          </p:cNvPr>
          <p:cNvSpPr>
            <a:spLocks noGrp="1"/>
          </p:cNvSpPr>
          <p:nvPr>
            <p:ph type="sldNum" sz="quarter" idx="12"/>
          </p:nvPr>
        </p:nvSpPr>
        <p:spPr/>
        <p:txBody>
          <a:bodyPr/>
          <a:lstStyle/>
          <a:p>
            <a:fld id="{B71CFCF5-3B4F-DE46-B8E5-6334E1ED20A8}" type="slidenum">
              <a:rPr lang="en-US" smtClean="0"/>
              <a:t>‹#›</a:t>
            </a:fld>
            <a:endParaRPr lang="en-US"/>
          </a:p>
        </p:txBody>
      </p:sp>
    </p:spTree>
    <p:extLst>
      <p:ext uri="{BB962C8B-B14F-4D97-AF65-F5344CB8AC3E}">
        <p14:creationId xmlns:p14="http://schemas.microsoft.com/office/powerpoint/2010/main" val="2386512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1A0736-4FE1-6D42-B341-A50D3ACBB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804377-569E-884E-94EE-34AFF481C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D3A51-4E1A-4A45-A3EF-16605966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B831E-A488-0A47-B49E-2E907DC2C2D2}" type="datetimeFigureOut">
              <a:rPr lang="en-US" smtClean="0"/>
              <a:t>2/21/2024</a:t>
            </a:fld>
            <a:endParaRPr lang="en-US"/>
          </a:p>
        </p:txBody>
      </p:sp>
      <p:sp>
        <p:nvSpPr>
          <p:cNvPr id="5" name="Footer Placeholder 4">
            <a:extLst>
              <a:ext uri="{FF2B5EF4-FFF2-40B4-BE49-F238E27FC236}">
                <a16:creationId xmlns:a16="http://schemas.microsoft.com/office/drawing/2014/main" id="{541E4704-F9E2-B141-8486-3D0DF0E24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6F5F4B-DBC6-1749-A1C0-AEF57C2BD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CFCF5-3B4F-DE46-B8E5-6334E1ED20A8}" type="slidenum">
              <a:rPr lang="en-US" smtClean="0"/>
              <a:t>‹#›</a:t>
            </a:fld>
            <a:endParaRPr lang="en-US"/>
          </a:p>
        </p:txBody>
      </p:sp>
    </p:spTree>
    <p:extLst>
      <p:ext uri="{BB962C8B-B14F-4D97-AF65-F5344CB8AC3E}">
        <p14:creationId xmlns:p14="http://schemas.microsoft.com/office/powerpoint/2010/main" val="2919667002"/>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1" r:id="rId3"/>
    <p:sldLayoutId id="2147483652" r:id="rId4"/>
    <p:sldLayoutId id="2147483664" r:id="rId5"/>
    <p:sldLayoutId id="2147483654" r:id="rId6"/>
    <p:sldLayoutId id="2147483661" r:id="rId7"/>
    <p:sldLayoutId id="2147483656" r:id="rId8"/>
    <p:sldLayoutId id="2147483662"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71F93B-E66D-35F5-8BE5-7050F9EDC3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1A80883-8367-6EA2-6ACD-657E63AEB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8A0E44-0DD3-C12B-0F18-CB94CDC90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ED4B0-B0AB-457F-9606-5B36FB16D7FB}" type="datetimeFigureOut">
              <a:rPr lang="en-CA" smtClean="0"/>
              <a:t>2024-02-21</a:t>
            </a:fld>
            <a:endParaRPr lang="en-CA"/>
          </a:p>
        </p:txBody>
      </p:sp>
      <p:sp>
        <p:nvSpPr>
          <p:cNvPr id="5" name="Footer Placeholder 4">
            <a:extLst>
              <a:ext uri="{FF2B5EF4-FFF2-40B4-BE49-F238E27FC236}">
                <a16:creationId xmlns:a16="http://schemas.microsoft.com/office/drawing/2014/main" id="{63971586-155D-FE1A-A6B0-9D8B19BFF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978021A-9A49-87A6-1896-0CB39F75B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ED200-F7E0-4023-AE45-C22FE14D96FC}" type="slidenum">
              <a:rPr lang="en-CA" smtClean="0"/>
              <a:t>‹#›</a:t>
            </a:fld>
            <a:endParaRPr lang="en-CA"/>
          </a:p>
        </p:txBody>
      </p:sp>
    </p:spTree>
    <p:extLst>
      <p:ext uri="{BB962C8B-B14F-4D97-AF65-F5344CB8AC3E}">
        <p14:creationId xmlns:p14="http://schemas.microsoft.com/office/powerpoint/2010/main" val="609204482"/>
      </p:ext>
    </p:extLst>
  </p:cSld>
  <p:clrMap bg1="lt1" tx1="dk1" bg2="lt2" tx2="dk2" accent1="accent1" accent2="accent2" accent3="accent3" accent4="accent4" accent5="accent5" accent6="accent6" hlink="hlink" folHlink="folHlink"/>
  <p:sldLayoutIdLst>
    <p:sldLayoutId id="2147483653" r:id="rId1"/>
    <p:sldLayoutId id="2147483650" r:id="rId2"/>
    <p:sldLayoutId id="2147483657"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ll building in New York">
            <a:extLst>
              <a:ext uri="{FF2B5EF4-FFF2-40B4-BE49-F238E27FC236}">
                <a16:creationId xmlns:a16="http://schemas.microsoft.com/office/drawing/2014/main" id="{58EC2272-2F11-3027-20CB-7357368B806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809" y="-2692650"/>
            <a:ext cx="12183192" cy="8122128"/>
          </a:xfrm>
          <a:prstGeom prst="rect">
            <a:avLst/>
          </a:prstGeom>
        </p:spPr>
      </p:pic>
      <p:sp>
        <p:nvSpPr>
          <p:cNvPr id="22" name="Rectangle 21"/>
          <p:cNvSpPr/>
          <p:nvPr/>
        </p:nvSpPr>
        <p:spPr>
          <a:xfrm>
            <a:off x="1" y="5429477"/>
            <a:ext cx="12192000" cy="1443269"/>
          </a:xfrm>
          <a:prstGeom prst="rect">
            <a:avLst/>
          </a:prstGeom>
          <a:solidFill>
            <a:srgbClr val="ED3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CB28E5-8B08-214F-8682-4952A4EE5B03}"/>
              </a:ext>
            </a:extLst>
          </p:cNvPr>
          <p:cNvSpPr/>
          <p:nvPr/>
        </p:nvSpPr>
        <p:spPr>
          <a:xfrm>
            <a:off x="177125" y="5656993"/>
            <a:ext cx="6795189" cy="9541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l"/>
            <a:r>
              <a:rPr lang="en-US" sz="2800" b="1" dirty="0">
                <a:solidFill>
                  <a:schemeClr val="bg1"/>
                </a:solidFill>
                <a:effectLst/>
                <a:ea typeface="Calibri" panose="020F0502020204030204" pitchFamily="34" charset="0"/>
              </a:rPr>
              <a:t>Aging in Uncertainty: </a:t>
            </a:r>
          </a:p>
          <a:p>
            <a:pPr algn="l"/>
            <a:r>
              <a:rPr lang="en-US" sz="2800" b="1" dirty="0">
                <a:solidFill>
                  <a:schemeClr val="bg1"/>
                </a:solidFill>
                <a:effectLst/>
                <a:ea typeface="Calibri" panose="020F0502020204030204" pitchFamily="34" charset="0"/>
              </a:rPr>
              <a:t>The Growing Housing Crisis for BC Seniors</a:t>
            </a:r>
          </a:p>
        </p:txBody>
      </p:sp>
      <p:pic>
        <p:nvPicPr>
          <p:cNvPr id="2" name="Picture 1" descr="A black and white sign with white text&#10;&#10;Description automatically generated">
            <a:extLst>
              <a:ext uri="{FF2B5EF4-FFF2-40B4-BE49-F238E27FC236}">
                <a16:creationId xmlns:a16="http://schemas.microsoft.com/office/drawing/2014/main" id="{CA253713-D15F-7F93-423B-301E465DD4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27924" y="5719180"/>
            <a:ext cx="5086951" cy="1091380"/>
          </a:xfrm>
          <a:prstGeom prst="rect">
            <a:avLst/>
          </a:prstGeom>
        </p:spPr>
      </p:pic>
    </p:spTree>
    <p:extLst>
      <p:ext uri="{BB962C8B-B14F-4D97-AF65-F5344CB8AC3E}">
        <p14:creationId xmlns:p14="http://schemas.microsoft.com/office/powerpoint/2010/main" val="3439776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B12913-5B11-6E40-B868-1DEA3796849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15442" y="727133"/>
            <a:ext cx="4688877" cy="5449830"/>
          </a:xfrm>
          <a:prstGeom prst="rect">
            <a:avLst/>
          </a:prstGeom>
        </p:spPr>
      </p:pic>
      <p:sp>
        <p:nvSpPr>
          <p:cNvPr id="16" name="Content Placeholder 15">
            <a:extLst>
              <a:ext uri="{FF2B5EF4-FFF2-40B4-BE49-F238E27FC236}">
                <a16:creationId xmlns:a16="http://schemas.microsoft.com/office/drawing/2014/main" id="{E5A89C36-D9A1-F85A-38E3-9EDE72175245}"/>
              </a:ext>
            </a:extLst>
          </p:cNvPr>
          <p:cNvSpPr>
            <a:spLocks noGrp="1"/>
          </p:cNvSpPr>
          <p:nvPr>
            <p:ph idx="1"/>
          </p:nvPr>
        </p:nvSpPr>
        <p:spPr>
          <a:xfrm>
            <a:off x="838200" y="2463501"/>
            <a:ext cx="5863814" cy="3713462"/>
          </a:xfrm>
        </p:spPr>
        <p:txBody>
          <a:bodyPr/>
          <a:lstStyle/>
          <a:p>
            <a:r>
              <a:rPr lang="en-US" dirty="0"/>
              <a:t>Growing need for housing navigation services for seniors</a:t>
            </a:r>
          </a:p>
          <a:p>
            <a:r>
              <a:rPr lang="en-US" dirty="0"/>
              <a:t>The current shelter system is not serving seniors well</a:t>
            </a:r>
          </a:p>
          <a:p>
            <a:r>
              <a:rPr lang="en-US" dirty="0"/>
              <a:t>Seniors need access to safe and supported low-income rental housing</a:t>
            </a:r>
            <a:endParaRPr lang="en-CA" dirty="0"/>
          </a:p>
        </p:txBody>
      </p:sp>
      <p:sp>
        <p:nvSpPr>
          <p:cNvPr id="15" name="Title 7">
            <a:extLst>
              <a:ext uri="{FF2B5EF4-FFF2-40B4-BE49-F238E27FC236}">
                <a16:creationId xmlns:a16="http://schemas.microsoft.com/office/drawing/2014/main" id="{9486B3C3-D1DA-7169-B8F0-C1F5C422476C}"/>
              </a:ext>
            </a:extLst>
          </p:cNvPr>
          <p:cNvSpPr>
            <a:spLocks noGrp="1"/>
          </p:cNvSpPr>
          <p:nvPr>
            <p:ph type="title"/>
          </p:nvPr>
        </p:nvSpPr>
        <p:spPr>
          <a:xfrm>
            <a:off x="776007" y="866541"/>
            <a:ext cx="6068209" cy="1325563"/>
          </a:xfrm>
        </p:spPr>
        <p:txBody>
          <a:bodyPr>
            <a:normAutofit/>
          </a:bodyPr>
          <a:lstStyle/>
          <a:p>
            <a:r>
              <a:rPr lang="en-US" b="1" dirty="0"/>
              <a:t>Continuum of Housing Supports Required</a:t>
            </a:r>
            <a:endParaRPr lang="en-CA" b="1" dirty="0"/>
          </a:p>
        </p:txBody>
      </p:sp>
    </p:spTree>
    <p:extLst>
      <p:ext uri="{BB962C8B-B14F-4D97-AF65-F5344CB8AC3E}">
        <p14:creationId xmlns:p14="http://schemas.microsoft.com/office/powerpoint/2010/main" val="2544408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Old woman working in kitchen">
            <a:extLst>
              <a:ext uri="{FF2B5EF4-FFF2-40B4-BE49-F238E27FC236}">
                <a16:creationId xmlns:a16="http://schemas.microsoft.com/office/drawing/2014/main" id="{DA04BA1E-7B7A-E918-7B01-8BB4EA24AFA0}"/>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14523AEE-3D84-4226-3A40-CE3A98BB5568}"/>
              </a:ext>
            </a:extLst>
          </p:cNvPr>
          <p:cNvSpPr/>
          <p:nvPr/>
        </p:nvSpPr>
        <p:spPr>
          <a:xfrm>
            <a:off x="1" y="5667364"/>
            <a:ext cx="12192000" cy="1205384"/>
          </a:xfrm>
          <a:prstGeom prst="rect">
            <a:avLst/>
          </a:prstGeom>
          <a:solidFill>
            <a:srgbClr val="ED3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mj-lt"/>
              </a:rPr>
              <a:t>   Report Recommendations</a:t>
            </a:r>
          </a:p>
        </p:txBody>
      </p:sp>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4049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C76E-097F-71C3-C9B8-59D548C1DA9A}"/>
              </a:ext>
            </a:extLst>
          </p:cNvPr>
          <p:cNvSpPr>
            <a:spLocks noGrp="1"/>
          </p:cNvSpPr>
          <p:nvPr>
            <p:ph type="title"/>
          </p:nvPr>
        </p:nvSpPr>
        <p:spPr>
          <a:xfrm>
            <a:off x="767862" y="414839"/>
            <a:ext cx="10515600" cy="1325563"/>
          </a:xfrm>
        </p:spPr>
        <p:txBody>
          <a:bodyPr>
            <a:noAutofit/>
          </a:bodyPr>
          <a:lstStyle/>
          <a:p>
            <a:pPr>
              <a:lnSpc>
                <a:spcPct val="107000"/>
              </a:lnSpc>
              <a:spcAft>
                <a:spcPts val="800"/>
              </a:spcAft>
            </a:pPr>
            <a:r>
              <a:rPr lang="en-CA" sz="4000" b="1" kern="100" dirty="0">
                <a:effectLst/>
                <a:ea typeface="Calibri" panose="020F0502020204030204" pitchFamily="34" charset="0"/>
                <a:cs typeface="Times New Roman" panose="02020603050405020304" pitchFamily="18" charset="0"/>
              </a:rPr>
              <a:t>Shelter Aid for Elderly Renters (SAFER)</a:t>
            </a:r>
          </a:p>
        </p:txBody>
      </p:sp>
      <p:sp>
        <p:nvSpPr>
          <p:cNvPr id="3" name="Content Placeholder 2">
            <a:extLst>
              <a:ext uri="{FF2B5EF4-FFF2-40B4-BE49-F238E27FC236}">
                <a16:creationId xmlns:a16="http://schemas.microsoft.com/office/drawing/2014/main" id="{1EE9B393-A73B-9E5A-0D6A-BA6878B269AD}"/>
              </a:ext>
            </a:extLst>
          </p:cNvPr>
          <p:cNvSpPr>
            <a:spLocks noGrp="1"/>
          </p:cNvSpPr>
          <p:nvPr>
            <p:ph idx="1"/>
          </p:nvPr>
        </p:nvSpPr>
        <p:spPr>
          <a:xfrm>
            <a:off x="767862" y="1740403"/>
            <a:ext cx="10515600" cy="3723126"/>
          </a:xfrm>
        </p:spPr>
        <p:txBody>
          <a:bodyPr>
            <a:normAutofit/>
          </a:bodyPr>
          <a:lstStyle/>
          <a:p>
            <a:r>
              <a:rPr lang="en-CA" sz="2400" b="1" kern="100" dirty="0">
                <a:effectLst/>
                <a:ea typeface="Calibri" panose="020F0502020204030204" pitchFamily="34" charset="0"/>
                <a:cs typeface="Times New Roman" panose="02020603050405020304" pitchFamily="18" charset="0"/>
              </a:rPr>
              <a:t>Recommendation 4.1: The Provincial Government </a:t>
            </a:r>
            <a:r>
              <a:rPr lang="en-US" sz="2400" b="1" kern="0" dirty="0">
                <a:effectLst/>
                <a:ea typeface="Calibri" panose="020F0502020204030204" pitchFamily="34" charset="0"/>
                <a:cs typeface="Times New Roman" panose="02020603050405020304" pitchFamily="18" charset="0"/>
              </a:rPr>
              <a:t>increase SAFER amounts to ensure they accurately reflect the rental market, and thereafter annually review and adjust the amounts. Steps should also be taken to expand and streamline access to the program. </a:t>
            </a:r>
          </a:p>
          <a:p>
            <a:pPr lvl="1"/>
            <a:r>
              <a:rPr lang="en-CA" kern="100" dirty="0">
                <a:effectLst/>
                <a:ea typeface="Calibri" panose="020F0502020204030204" pitchFamily="34" charset="0"/>
                <a:cs typeface="Times New Roman" panose="02020603050405020304" pitchFamily="18" charset="0"/>
              </a:rPr>
              <a:t>Key concern is that rent ceilings are not aligned with the actual rental market</a:t>
            </a:r>
          </a:p>
          <a:p>
            <a:pPr lvl="1"/>
            <a:r>
              <a:rPr lang="en-CA" kern="100" dirty="0">
                <a:ea typeface="Calibri" panose="020F0502020204030204" pitchFamily="34" charset="0"/>
                <a:cs typeface="Times New Roman" panose="02020603050405020304" pitchFamily="18" charset="0"/>
              </a:rPr>
              <a:t>E.g., Rent ceiling for the Greater Vancouver is $803 while average 1-bedroom was $1,543 leading to a rent gap of $740</a:t>
            </a:r>
            <a:endParaRPr lang="en-CA" kern="100" dirty="0">
              <a:effectLst/>
              <a:ea typeface="Calibri" panose="020F0502020204030204" pitchFamily="34" charset="0"/>
              <a:cs typeface="Times New Roman" panose="02020603050405020304" pitchFamily="18" charset="0"/>
            </a:endParaRPr>
          </a:p>
          <a:p>
            <a:endParaRPr lang="en-CA" sz="2600" dirty="0"/>
          </a:p>
        </p:txBody>
      </p:sp>
      <p:sp>
        <p:nvSpPr>
          <p:cNvPr id="4" name="Rectangle 3">
            <a:extLst>
              <a:ext uri="{FF2B5EF4-FFF2-40B4-BE49-F238E27FC236}">
                <a16:creationId xmlns:a16="http://schemas.microsoft.com/office/drawing/2014/main" id="{7474EDA9-CCA2-A7E8-89AA-7A65F0015768}"/>
              </a:ext>
            </a:extLst>
          </p:cNvPr>
          <p:cNvSpPr/>
          <p:nvPr/>
        </p:nvSpPr>
        <p:spPr>
          <a:xfrm>
            <a:off x="1" y="5832892"/>
            <a:ext cx="12192000" cy="1025320"/>
          </a:xfrm>
          <a:prstGeom prst="rect">
            <a:avLst/>
          </a:prstGeom>
          <a:solidFill>
            <a:srgbClr val="5E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716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1EA7E-AD64-8CBA-9EE9-E05FD33FCD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836A7-CE25-4866-C42E-A7C8E24C1948}"/>
              </a:ext>
            </a:extLst>
          </p:cNvPr>
          <p:cNvSpPr>
            <a:spLocks noGrp="1"/>
          </p:cNvSpPr>
          <p:nvPr>
            <p:ph type="title"/>
          </p:nvPr>
        </p:nvSpPr>
        <p:spPr>
          <a:xfrm>
            <a:off x="767862" y="414839"/>
            <a:ext cx="10515600" cy="1325563"/>
          </a:xfrm>
        </p:spPr>
        <p:txBody>
          <a:bodyPr>
            <a:noAutofit/>
          </a:bodyPr>
          <a:lstStyle/>
          <a:p>
            <a:pPr>
              <a:lnSpc>
                <a:spcPct val="107000"/>
              </a:lnSpc>
              <a:spcAft>
                <a:spcPts val="800"/>
              </a:spcAft>
            </a:pPr>
            <a:r>
              <a:rPr lang="en-CA" sz="4000" b="1" kern="100" dirty="0">
                <a:effectLst/>
                <a:ea typeface="Calibri" panose="020F0502020204030204" pitchFamily="34" charset="0"/>
                <a:cs typeface="Times New Roman" panose="02020603050405020304" pitchFamily="18" charset="0"/>
              </a:rPr>
              <a:t>Protecting Tenants</a:t>
            </a:r>
          </a:p>
        </p:txBody>
      </p:sp>
      <p:sp>
        <p:nvSpPr>
          <p:cNvPr id="3" name="Content Placeholder 2">
            <a:extLst>
              <a:ext uri="{FF2B5EF4-FFF2-40B4-BE49-F238E27FC236}">
                <a16:creationId xmlns:a16="http://schemas.microsoft.com/office/drawing/2014/main" id="{C359D55B-B017-4A7C-E272-3B80DB85DEC1}"/>
              </a:ext>
            </a:extLst>
          </p:cNvPr>
          <p:cNvSpPr>
            <a:spLocks noGrp="1"/>
          </p:cNvSpPr>
          <p:nvPr>
            <p:ph idx="1"/>
          </p:nvPr>
        </p:nvSpPr>
        <p:spPr>
          <a:xfrm>
            <a:off x="767862" y="1637880"/>
            <a:ext cx="10515600" cy="3949003"/>
          </a:xfrm>
        </p:spPr>
        <p:txBody>
          <a:bodyPr>
            <a:normAutofit/>
          </a:bodyPr>
          <a:lstStyle/>
          <a:p>
            <a:r>
              <a:rPr lang="en-US" sz="2400" b="1" dirty="0"/>
              <a:t>Recommendation 2.2: Provincial and local governments must take steps to protect the housing security of renters in the private market, including implementing vacancy controls (i.e., limits on rent increases between tenancies) and strengthening tenant protections. These must be implemented in a way that avoids unintended negative consequences for non-profit housing providers.</a:t>
            </a:r>
          </a:p>
          <a:p>
            <a:pPr lvl="1"/>
            <a:r>
              <a:rPr lang="en-US" dirty="0"/>
              <a:t>Need for vacancy control: In Greater Vancouver the average rent for a vacant unit is 43% higher than for occupied units </a:t>
            </a:r>
          </a:p>
          <a:p>
            <a:pPr lvl="1"/>
            <a:r>
              <a:rPr lang="en-US" dirty="0"/>
              <a:t>Municipal tenant assistance policies (e.g., Burnaby) and requirements to register evictions can also help to protect tenants</a:t>
            </a:r>
            <a:endParaRPr lang="en-CA" dirty="0"/>
          </a:p>
        </p:txBody>
      </p:sp>
      <p:sp>
        <p:nvSpPr>
          <p:cNvPr id="4" name="Rectangle 3">
            <a:extLst>
              <a:ext uri="{FF2B5EF4-FFF2-40B4-BE49-F238E27FC236}">
                <a16:creationId xmlns:a16="http://schemas.microsoft.com/office/drawing/2014/main" id="{C32EBD93-95D7-F1D3-DA01-238271F5AB1E}"/>
              </a:ext>
            </a:extLst>
          </p:cNvPr>
          <p:cNvSpPr/>
          <p:nvPr/>
        </p:nvSpPr>
        <p:spPr>
          <a:xfrm>
            <a:off x="1" y="5832892"/>
            <a:ext cx="12192000" cy="1025320"/>
          </a:xfrm>
          <a:prstGeom prst="rect">
            <a:avLst/>
          </a:prstGeom>
          <a:solidFill>
            <a:srgbClr val="5E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19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778BA-5FE9-EA06-EA6D-A980813469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E93E6F-41FC-2CC7-5DEF-925BDB7C18B6}"/>
              </a:ext>
            </a:extLst>
          </p:cNvPr>
          <p:cNvSpPr>
            <a:spLocks noGrp="1"/>
          </p:cNvSpPr>
          <p:nvPr>
            <p:ph type="title"/>
          </p:nvPr>
        </p:nvSpPr>
        <p:spPr>
          <a:xfrm>
            <a:off x="767862" y="414839"/>
            <a:ext cx="10515600" cy="1325563"/>
          </a:xfrm>
        </p:spPr>
        <p:txBody>
          <a:bodyPr>
            <a:noAutofit/>
          </a:bodyPr>
          <a:lstStyle/>
          <a:p>
            <a:pPr>
              <a:lnSpc>
                <a:spcPct val="107000"/>
              </a:lnSpc>
              <a:spcAft>
                <a:spcPts val="800"/>
              </a:spcAft>
            </a:pPr>
            <a:r>
              <a:rPr lang="en-CA" sz="4000" b="1" kern="100" dirty="0">
                <a:effectLst/>
                <a:ea typeface="Calibri" panose="020F0502020204030204" pitchFamily="34" charset="0"/>
                <a:cs typeface="Times New Roman" panose="02020603050405020304" pitchFamily="18" charset="0"/>
              </a:rPr>
              <a:t>Advocacy to Local Government</a:t>
            </a:r>
          </a:p>
        </p:txBody>
      </p:sp>
      <p:sp>
        <p:nvSpPr>
          <p:cNvPr id="3" name="Content Placeholder 2">
            <a:extLst>
              <a:ext uri="{FF2B5EF4-FFF2-40B4-BE49-F238E27FC236}">
                <a16:creationId xmlns:a16="http://schemas.microsoft.com/office/drawing/2014/main" id="{8266EC07-684A-194C-0849-1DEEB644D5C4}"/>
              </a:ext>
            </a:extLst>
          </p:cNvPr>
          <p:cNvSpPr>
            <a:spLocks noGrp="1"/>
          </p:cNvSpPr>
          <p:nvPr>
            <p:ph idx="1"/>
          </p:nvPr>
        </p:nvSpPr>
        <p:spPr>
          <a:xfrm>
            <a:off x="767862" y="1627832"/>
            <a:ext cx="10515600" cy="3979147"/>
          </a:xfrm>
        </p:spPr>
        <p:txBody>
          <a:bodyPr>
            <a:normAutofit fontScale="92500" lnSpcReduction="10000"/>
          </a:bodyPr>
          <a:lstStyle/>
          <a:p>
            <a:r>
              <a:rPr lang="en-CA" sz="2600" b="1" kern="100" dirty="0">
                <a:effectLst/>
                <a:ea typeface="Calibri" panose="020F0502020204030204" pitchFamily="34" charset="0"/>
                <a:cs typeface="Times New Roman" panose="02020603050405020304" pitchFamily="18" charset="0"/>
              </a:rPr>
              <a:t>Recommendation 1.2: Local governments develop and utilize all the tools that are available to them, building on best practices from local governments in BC and elsewhere, to support non-profit developers to build low-income rental housing.  </a:t>
            </a:r>
          </a:p>
          <a:p>
            <a:pPr lvl="1"/>
            <a:r>
              <a:rPr lang="en-US" sz="2600" b="0" i="0" dirty="0">
                <a:solidFill>
                  <a:srgbClr val="000000"/>
                </a:solidFill>
                <a:effectLst/>
              </a:rPr>
              <a:t>Examples of policy levers: propert</a:t>
            </a:r>
            <a:r>
              <a:rPr lang="en-US" sz="2600" dirty="0">
                <a:solidFill>
                  <a:srgbClr val="000000"/>
                </a:solidFill>
              </a:rPr>
              <a:t>y tax exemptions, waiving permitting fees, rental only or inclusionary zoning </a:t>
            </a:r>
            <a:endParaRPr lang="en-US" sz="2600" b="0" i="0" dirty="0">
              <a:solidFill>
                <a:srgbClr val="000000"/>
              </a:solidFill>
              <a:effectLst/>
            </a:endParaRPr>
          </a:p>
          <a:p>
            <a:pPr algn="l"/>
            <a:r>
              <a:rPr lang="en-US" sz="2600" b="1" i="0" dirty="0">
                <a:solidFill>
                  <a:srgbClr val="000000"/>
                </a:solidFill>
                <a:effectLst/>
              </a:rPr>
              <a:t>Recommendation 3.1: Local governments provide adequate and sustainable funding for the establishment of community tables/ coalitions/alliances to address housing and homelessness in local communities.</a:t>
            </a:r>
          </a:p>
          <a:p>
            <a:pPr lvl="1"/>
            <a:r>
              <a:rPr lang="en-US" sz="2600" dirty="0">
                <a:solidFill>
                  <a:srgbClr val="000000"/>
                </a:solidFill>
              </a:rPr>
              <a:t>Groups such as 100 More Homes Penticton and the Alliance to End Homelessness in the Capital Region have been successfully advocating for local community-driven solutions</a:t>
            </a:r>
          </a:p>
          <a:p>
            <a:pPr lvl="1"/>
            <a:endParaRPr lang="en-US" b="0" i="0" dirty="0">
              <a:solidFill>
                <a:srgbClr val="000000"/>
              </a:solidFill>
              <a:effectLst/>
            </a:endParaRPr>
          </a:p>
        </p:txBody>
      </p:sp>
      <p:sp>
        <p:nvSpPr>
          <p:cNvPr id="4" name="Rectangle 3">
            <a:extLst>
              <a:ext uri="{FF2B5EF4-FFF2-40B4-BE49-F238E27FC236}">
                <a16:creationId xmlns:a16="http://schemas.microsoft.com/office/drawing/2014/main" id="{E76AB6F0-74BF-080F-6446-88D0F390A9EF}"/>
              </a:ext>
            </a:extLst>
          </p:cNvPr>
          <p:cNvSpPr/>
          <p:nvPr/>
        </p:nvSpPr>
        <p:spPr>
          <a:xfrm>
            <a:off x="1" y="5832892"/>
            <a:ext cx="12192000" cy="1025320"/>
          </a:xfrm>
          <a:prstGeom prst="rect">
            <a:avLst/>
          </a:prstGeom>
          <a:solidFill>
            <a:srgbClr val="5E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490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C76E-097F-71C3-C9B8-59D548C1DA9A}"/>
              </a:ext>
            </a:extLst>
          </p:cNvPr>
          <p:cNvSpPr>
            <a:spLocks noGrp="1"/>
          </p:cNvSpPr>
          <p:nvPr>
            <p:ph type="title"/>
          </p:nvPr>
        </p:nvSpPr>
        <p:spPr/>
        <p:txBody>
          <a:bodyPr/>
          <a:lstStyle/>
          <a:p>
            <a:r>
              <a:rPr lang="en-US" b="1" dirty="0"/>
              <a:t>Supports for Vulnerable Seniors</a:t>
            </a:r>
            <a:endParaRPr lang="en-CA" b="1" dirty="0"/>
          </a:p>
        </p:txBody>
      </p:sp>
      <p:sp>
        <p:nvSpPr>
          <p:cNvPr id="3" name="Content Placeholder 2">
            <a:extLst>
              <a:ext uri="{FF2B5EF4-FFF2-40B4-BE49-F238E27FC236}">
                <a16:creationId xmlns:a16="http://schemas.microsoft.com/office/drawing/2014/main" id="{1EE9B393-A73B-9E5A-0D6A-BA6878B269AD}"/>
              </a:ext>
            </a:extLst>
          </p:cNvPr>
          <p:cNvSpPr>
            <a:spLocks noGrp="1"/>
          </p:cNvSpPr>
          <p:nvPr>
            <p:ph idx="1"/>
          </p:nvPr>
        </p:nvSpPr>
        <p:spPr/>
        <p:txBody>
          <a:bodyPr>
            <a:normAutofit/>
          </a:bodyPr>
          <a:lstStyle/>
          <a:p>
            <a:pPr algn="l"/>
            <a:r>
              <a:rPr lang="en-US" sz="2400" b="1" i="0" dirty="0">
                <a:solidFill>
                  <a:srgbClr val="000000"/>
                </a:solidFill>
                <a:effectLst/>
              </a:rPr>
              <a:t>Recommendation 5.1: The Provincial Government develop funding streams to support community-based organizations providing on-site tenant and social connection supports to vulnerable seniors living in low-income rental housing.</a:t>
            </a:r>
          </a:p>
          <a:p>
            <a:pPr lvl="1"/>
            <a:r>
              <a:rPr lang="en-US" dirty="0">
                <a:solidFill>
                  <a:srgbClr val="000000"/>
                </a:solidFill>
              </a:rPr>
              <a:t>Examples of such programs currently exist such as Whole Way House and the SRO Hub model</a:t>
            </a:r>
            <a:endParaRPr lang="en-US" i="0" dirty="0">
              <a:solidFill>
                <a:srgbClr val="000000"/>
              </a:solidFill>
              <a:effectLst/>
            </a:endParaRPr>
          </a:p>
          <a:p>
            <a:pPr algn="l"/>
            <a:r>
              <a:rPr lang="en-US" sz="2400" b="1" i="0" dirty="0">
                <a:solidFill>
                  <a:srgbClr val="000000"/>
                </a:solidFill>
                <a:effectLst/>
              </a:rPr>
              <a:t>Recommendation 6.1: The Ministry of Mental Health and Addictions continue to support and expand access to the SHINE program.</a:t>
            </a:r>
          </a:p>
          <a:p>
            <a:pPr lvl="1"/>
            <a:r>
              <a:rPr lang="en-US" dirty="0"/>
              <a:t>Low-income seniors have unique needs and interviewees emphasized the need for senior-specific housing navigation services like SHINE (Seniors Housing Information and Navigation Ease)</a:t>
            </a:r>
            <a:endParaRPr lang="en-US" b="1" i="0" dirty="0">
              <a:solidFill>
                <a:srgbClr val="000000"/>
              </a:solidFill>
              <a:effectLst/>
            </a:endParaRPr>
          </a:p>
          <a:p>
            <a:pPr lvl="1"/>
            <a:endParaRPr lang="en-US" sz="2000" b="1" i="0" dirty="0">
              <a:solidFill>
                <a:srgbClr val="000000"/>
              </a:solidFill>
              <a:effectLst/>
            </a:endParaRPr>
          </a:p>
          <a:p>
            <a:endParaRPr lang="en-CA" dirty="0"/>
          </a:p>
        </p:txBody>
      </p:sp>
      <p:sp>
        <p:nvSpPr>
          <p:cNvPr id="4" name="Rectangle 3">
            <a:extLst>
              <a:ext uri="{FF2B5EF4-FFF2-40B4-BE49-F238E27FC236}">
                <a16:creationId xmlns:a16="http://schemas.microsoft.com/office/drawing/2014/main" id="{7474EDA9-CCA2-A7E8-89AA-7A65F0015768}"/>
              </a:ext>
            </a:extLst>
          </p:cNvPr>
          <p:cNvSpPr/>
          <p:nvPr/>
        </p:nvSpPr>
        <p:spPr>
          <a:xfrm>
            <a:off x="1" y="5832892"/>
            <a:ext cx="12192000" cy="1025320"/>
          </a:xfrm>
          <a:prstGeom prst="rect">
            <a:avLst/>
          </a:prstGeom>
          <a:solidFill>
            <a:srgbClr val="5E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631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E9AEE-07E4-EDCA-3448-16591FEE3A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AEC424-E871-9712-E7B8-7D9461DB2FC4}"/>
              </a:ext>
            </a:extLst>
          </p:cNvPr>
          <p:cNvSpPr>
            <a:spLocks noGrp="1"/>
          </p:cNvSpPr>
          <p:nvPr>
            <p:ph type="title"/>
          </p:nvPr>
        </p:nvSpPr>
        <p:spPr/>
        <p:txBody>
          <a:bodyPr/>
          <a:lstStyle/>
          <a:p>
            <a:r>
              <a:rPr lang="en-US" b="1" dirty="0"/>
              <a:t>Home Repairs</a:t>
            </a:r>
            <a:endParaRPr lang="en-CA" b="1" dirty="0"/>
          </a:p>
        </p:txBody>
      </p:sp>
      <p:sp>
        <p:nvSpPr>
          <p:cNvPr id="3" name="Content Placeholder 2">
            <a:extLst>
              <a:ext uri="{FF2B5EF4-FFF2-40B4-BE49-F238E27FC236}">
                <a16:creationId xmlns:a16="http://schemas.microsoft.com/office/drawing/2014/main" id="{8E913417-9670-0EDD-6CBB-E87A4EB4477D}"/>
              </a:ext>
            </a:extLst>
          </p:cNvPr>
          <p:cNvSpPr>
            <a:spLocks noGrp="1"/>
          </p:cNvSpPr>
          <p:nvPr>
            <p:ph idx="1"/>
          </p:nvPr>
        </p:nvSpPr>
        <p:spPr/>
        <p:txBody>
          <a:bodyPr>
            <a:normAutofit/>
          </a:bodyPr>
          <a:lstStyle/>
          <a:p>
            <a:pPr marL="0" indent="0">
              <a:buNone/>
            </a:pPr>
            <a:r>
              <a:rPr lang="en-US" sz="2400" b="1" i="0" dirty="0">
                <a:solidFill>
                  <a:srgbClr val="000000"/>
                </a:solidFill>
                <a:effectLst/>
              </a:rPr>
              <a:t>Recommendation 2.3: The Provincial Government introduce a home repairs grant program to support seniors to age in place in adequate housing</a:t>
            </a:r>
          </a:p>
          <a:p>
            <a:r>
              <a:rPr lang="en-US" sz="2400" dirty="0"/>
              <a:t>The program currently available for home repairs are of limited use for low-income seniors: 1) Home Renovation Tax Credit (of little use to low-income seniors due to their lack of financial capacity to pay for repairs upfront) and 2) Rebate for Accessible Home Adaptations (focuses on modifications to increase accessibility, not home repairs like fixing broken windows or leaky roofs)</a:t>
            </a:r>
            <a:endParaRPr lang="en-US" sz="2400" b="1" i="0" dirty="0">
              <a:solidFill>
                <a:srgbClr val="000000"/>
              </a:solidFill>
              <a:effectLst/>
            </a:endParaRPr>
          </a:p>
          <a:p>
            <a:endParaRPr lang="en-CA" dirty="0"/>
          </a:p>
        </p:txBody>
      </p:sp>
      <p:sp>
        <p:nvSpPr>
          <p:cNvPr id="4" name="Rectangle 3">
            <a:extLst>
              <a:ext uri="{FF2B5EF4-FFF2-40B4-BE49-F238E27FC236}">
                <a16:creationId xmlns:a16="http://schemas.microsoft.com/office/drawing/2014/main" id="{EE6C7069-BA3E-4419-B1C5-CCB8562449A4}"/>
              </a:ext>
            </a:extLst>
          </p:cNvPr>
          <p:cNvSpPr/>
          <p:nvPr/>
        </p:nvSpPr>
        <p:spPr>
          <a:xfrm>
            <a:off x="1" y="5832892"/>
            <a:ext cx="12192000" cy="1025320"/>
          </a:xfrm>
          <a:prstGeom prst="rect">
            <a:avLst/>
          </a:prstGeom>
          <a:solidFill>
            <a:srgbClr val="5E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462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090CC7C-D984-A5D3-904B-B4BF23D63670}"/>
              </a:ext>
            </a:extLst>
          </p:cNvPr>
          <p:cNvPicPr>
            <a:picLocks noChangeAspect="1"/>
          </p:cNvPicPr>
          <p:nvPr/>
        </p:nvPicPr>
        <p:blipFill rotWithShape="1">
          <a:blip r:embed="rId2"/>
          <a:srcRect t="25114" b="30738"/>
          <a:stretch/>
        </p:blipFill>
        <p:spPr>
          <a:xfrm>
            <a:off x="20" y="1282"/>
            <a:ext cx="12191980" cy="6856718"/>
          </a:xfrm>
          <a:prstGeom prst="rect">
            <a:avLst/>
          </a:prstGeom>
        </p:spPr>
      </p:pic>
    </p:spTree>
    <p:extLst>
      <p:ext uri="{BB962C8B-B14F-4D97-AF65-F5344CB8AC3E}">
        <p14:creationId xmlns:p14="http://schemas.microsoft.com/office/powerpoint/2010/main" val="1896214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273777-4DFF-34C9-D4CF-E7981150B017}"/>
              </a:ext>
            </a:extLst>
          </p:cNvPr>
          <p:cNvPicPr>
            <a:picLocks noChangeAspect="1"/>
          </p:cNvPicPr>
          <p:nvPr/>
        </p:nvPicPr>
        <p:blipFill>
          <a:blip r:embed="rId2"/>
          <a:stretch>
            <a:fillRect/>
          </a:stretch>
        </p:blipFill>
        <p:spPr>
          <a:xfrm>
            <a:off x="2144682" y="0"/>
            <a:ext cx="7902635" cy="6858000"/>
          </a:xfrm>
          <a:prstGeom prst="rect">
            <a:avLst/>
          </a:prstGeom>
        </p:spPr>
      </p:pic>
    </p:spTree>
    <p:extLst>
      <p:ext uri="{BB962C8B-B14F-4D97-AF65-F5344CB8AC3E}">
        <p14:creationId xmlns:p14="http://schemas.microsoft.com/office/powerpoint/2010/main" val="2512629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78918-6D9F-BA75-6841-BFE2A69D019A}"/>
              </a:ext>
            </a:extLst>
          </p:cNvPr>
          <p:cNvPicPr>
            <a:picLocks noChangeAspect="1"/>
          </p:cNvPicPr>
          <p:nvPr/>
        </p:nvPicPr>
        <p:blipFill>
          <a:blip r:embed="rId2"/>
          <a:stretch>
            <a:fillRect/>
          </a:stretch>
        </p:blipFill>
        <p:spPr>
          <a:xfrm>
            <a:off x="3435693" y="0"/>
            <a:ext cx="5320613" cy="6858000"/>
          </a:xfrm>
          <a:prstGeom prst="rect">
            <a:avLst/>
          </a:prstGeom>
        </p:spPr>
      </p:pic>
    </p:spTree>
    <p:extLst>
      <p:ext uri="{BB962C8B-B14F-4D97-AF65-F5344CB8AC3E}">
        <p14:creationId xmlns:p14="http://schemas.microsoft.com/office/powerpoint/2010/main" val="106285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5832892"/>
            <a:ext cx="12192000" cy="1025320"/>
          </a:xfrm>
          <a:prstGeom prst="rect">
            <a:avLst/>
          </a:prstGeom>
          <a:solidFill>
            <a:srgbClr val="5E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0411CB-449C-2442-A400-5DAB24B527E3}"/>
              </a:ext>
            </a:extLst>
          </p:cNvPr>
          <p:cNvSpPr/>
          <p:nvPr/>
        </p:nvSpPr>
        <p:spPr>
          <a:xfrm>
            <a:off x="222972" y="826913"/>
            <a:ext cx="6096000" cy="4399218"/>
          </a:xfrm>
          <a:prstGeom prst="rect">
            <a:avLst/>
          </a:prstGeom>
        </p:spPr>
        <p:txBody>
          <a:bodyPr>
            <a:spAutoFit/>
          </a:bodyPr>
          <a:lstStyle/>
          <a:p>
            <a:pPr algn="ctr">
              <a:lnSpc>
                <a:spcPct val="150000"/>
              </a:lnSpc>
            </a:pPr>
            <a:r>
              <a:rPr lang="en-US" sz="3000" i="1" dirty="0"/>
              <a:t>We </a:t>
            </a:r>
            <a:r>
              <a:rPr lang="en-CA" sz="3000" i="1" dirty="0"/>
              <a:t>acknowledge the City of Vancouver is located </a:t>
            </a:r>
            <a:r>
              <a:rPr lang="en-CA" sz="3200" b="0" i="1" dirty="0">
                <a:effectLst/>
              </a:rPr>
              <a:t>on the unceded traditional territories of the </a:t>
            </a:r>
            <a:r>
              <a:rPr lang="en-CA" sz="3200" b="0" i="1" dirty="0" err="1">
                <a:effectLst/>
              </a:rPr>
              <a:t>xʷmə</a:t>
            </a:r>
            <a:r>
              <a:rPr lang="el-GR" sz="3200" b="0" i="1" dirty="0">
                <a:effectLst/>
              </a:rPr>
              <a:t>θ</a:t>
            </a:r>
            <a:r>
              <a:rPr lang="en-CA" sz="3200" b="0" i="1" dirty="0" err="1">
                <a:effectLst/>
              </a:rPr>
              <a:t>kʷəy̓əm</a:t>
            </a:r>
            <a:r>
              <a:rPr lang="en-CA" sz="3200" b="0" i="1" dirty="0">
                <a:effectLst/>
              </a:rPr>
              <a:t> (Musqueam), Sḵwx̱wú7mesh (Squamish), and </a:t>
            </a:r>
            <a:r>
              <a:rPr lang="en-CA" sz="3200" b="0" i="1" dirty="0" err="1">
                <a:effectLst/>
              </a:rPr>
              <a:t>səlilwətaɬ</a:t>
            </a:r>
            <a:r>
              <a:rPr lang="en-CA" sz="3200" b="0" i="1" dirty="0">
                <a:effectLst/>
              </a:rPr>
              <a:t> (Tsleil-Waututh) Nations.</a:t>
            </a:r>
            <a:endParaRPr lang="en-CA" sz="3000" b="1" i="1" dirty="0">
              <a:ea typeface="Times New Roman" charset="0"/>
              <a:cs typeface="Times New Roman" charset="0"/>
            </a:endParaRPr>
          </a:p>
        </p:txBody>
      </p:sp>
      <p:pic>
        <p:nvPicPr>
          <p:cNvPr id="5" name="Picture 4">
            <a:extLst>
              <a:ext uri="{FF2B5EF4-FFF2-40B4-BE49-F238E27FC236}">
                <a16:creationId xmlns:a16="http://schemas.microsoft.com/office/drawing/2014/main" id="{93B719BA-34C5-7540-A838-4EB3F50AA4D7}"/>
              </a:ext>
            </a:extLst>
          </p:cNvPr>
          <p:cNvPicPr>
            <a:picLocks noChangeAspect="1"/>
          </p:cNvPicPr>
          <p:nvPr/>
        </p:nvPicPr>
        <p:blipFill>
          <a:blip r:embed="rId3"/>
          <a:stretch>
            <a:fillRect/>
          </a:stretch>
        </p:blipFill>
        <p:spPr>
          <a:xfrm>
            <a:off x="6541942" y="0"/>
            <a:ext cx="5650058" cy="5832679"/>
          </a:xfrm>
          <a:prstGeom prst="rect">
            <a:avLst/>
          </a:prstGeom>
        </p:spPr>
      </p:pic>
    </p:spTree>
    <p:extLst>
      <p:ext uri="{BB962C8B-B14F-4D97-AF65-F5344CB8AC3E}">
        <p14:creationId xmlns:p14="http://schemas.microsoft.com/office/powerpoint/2010/main" val="1837122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F777F2-7B96-563B-FEFD-10A9F0459D15}"/>
              </a:ext>
            </a:extLst>
          </p:cNvPr>
          <p:cNvPicPr>
            <a:picLocks noChangeAspect="1"/>
          </p:cNvPicPr>
          <p:nvPr/>
        </p:nvPicPr>
        <p:blipFill>
          <a:blip r:embed="rId2"/>
          <a:stretch>
            <a:fillRect/>
          </a:stretch>
        </p:blipFill>
        <p:spPr>
          <a:xfrm>
            <a:off x="1663659" y="0"/>
            <a:ext cx="8864682" cy="6858000"/>
          </a:xfrm>
          <a:prstGeom prst="rect">
            <a:avLst/>
          </a:prstGeom>
        </p:spPr>
      </p:pic>
    </p:spTree>
    <p:extLst>
      <p:ext uri="{BB962C8B-B14F-4D97-AF65-F5344CB8AC3E}">
        <p14:creationId xmlns:p14="http://schemas.microsoft.com/office/powerpoint/2010/main" val="1393129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40444-2E69-9221-C51E-85918F8FA969}"/>
              </a:ext>
            </a:extLst>
          </p:cNvPr>
          <p:cNvSpPr>
            <a:spLocks noGrp="1"/>
          </p:cNvSpPr>
          <p:nvPr>
            <p:ph type="title"/>
          </p:nvPr>
        </p:nvSpPr>
        <p:spPr/>
        <p:txBody>
          <a:bodyPr>
            <a:normAutofit/>
          </a:bodyPr>
          <a:lstStyle/>
          <a:p>
            <a:r>
              <a:rPr lang="en-US" sz="2800" b="1" dirty="0"/>
              <a:t>Douglass Todd, Vancouver Sun, Oct. 18, 2018:</a:t>
            </a:r>
            <a:br>
              <a:rPr lang="en-US" sz="2800" b="1" dirty="0"/>
            </a:br>
            <a:endParaRPr lang="en-CA" sz="2800" b="1" dirty="0"/>
          </a:p>
        </p:txBody>
      </p:sp>
      <p:pic>
        <p:nvPicPr>
          <p:cNvPr id="6" name="Picture Placeholder 5">
            <a:extLst>
              <a:ext uri="{FF2B5EF4-FFF2-40B4-BE49-F238E27FC236}">
                <a16:creationId xmlns:a16="http://schemas.microsoft.com/office/drawing/2014/main" id="{B8BEA514-9089-B8BC-6BCA-6999115B0249}"/>
              </a:ext>
            </a:extLst>
          </p:cNvPr>
          <p:cNvPicPr>
            <a:picLocks noGrp="1" noChangeAspect="1"/>
          </p:cNvPicPr>
          <p:nvPr>
            <p:ph type="pic" idx="1"/>
          </p:nvPr>
        </p:nvPicPr>
        <p:blipFill>
          <a:blip r:embed="rId2"/>
          <a:srcRect l="2696" r="2696"/>
          <a:stretch/>
        </p:blipFill>
        <p:spPr>
          <a:xfrm>
            <a:off x="5090160" y="-60960"/>
            <a:ext cx="6964680" cy="6918960"/>
          </a:xfrm>
        </p:spPr>
      </p:pic>
      <p:sp>
        <p:nvSpPr>
          <p:cNvPr id="4" name="Text Placeholder 3">
            <a:extLst>
              <a:ext uri="{FF2B5EF4-FFF2-40B4-BE49-F238E27FC236}">
                <a16:creationId xmlns:a16="http://schemas.microsoft.com/office/drawing/2014/main" id="{6D4BAEAC-0FFD-460C-BEA6-5267A8F89C43}"/>
              </a:ext>
            </a:extLst>
          </p:cNvPr>
          <p:cNvSpPr>
            <a:spLocks noGrp="1"/>
          </p:cNvSpPr>
          <p:nvPr>
            <p:ph type="body" sz="half" idx="2"/>
          </p:nvPr>
        </p:nvSpPr>
        <p:spPr/>
        <p:txBody>
          <a:bodyPr>
            <a:normAutofit/>
          </a:bodyPr>
          <a:lstStyle/>
          <a:p>
            <a:r>
              <a:rPr lang="en-US" sz="3600" b="1" dirty="0"/>
              <a:t>“Condominiums have been a game changer in North America … and no more so than in Metro Vancouver.”</a:t>
            </a:r>
            <a:endParaRPr lang="en-CA" sz="3600" b="1" dirty="0"/>
          </a:p>
        </p:txBody>
      </p:sp>
    </p:spTree>
    <p:extLst>
      <p:ext uri="{BB962C8B-B14F-4D97-AF65-F5344CB8AC3E}">
        <p14:creationId xmlns:p14="http://schemas.microsoft.com/office/powerpoint/2010/main" val="2882222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7D4342-D142-A0EC-5659-9028E2A97BD6}"/>
              </a:ext>
            </a:extLst>
          </p:cNvPr>
          <p:cNvPicPr>
            <a:picLocks noChangeAspect="1"/>
          </p:cNvPicPr>
          <p:nvPr/>
        </p:nvPicPr>
        <p:blipFill>
          <a:blip r:embed="rId2"/>
          <a:stretch>
            <a:fillRect/>
          </a:stretch>
        </p:blipFill>
        <p:spPr>
          <a:xfrm>
            <a:off x="1706881" y="228600"/>
            <a:ext cx="9265920" cy="6385560"/>
          </a:xfrm>
          <a:prstGeom prst="rect">
            <a:avLst/>
          </a:prstGeom>
        </p:spPr>
      </p:pic>
    </p:spTree>
    <p:extLst>
      <p:ext uri="{BB962C8B-B14F-4D97-AF65-F5344CB8AC3E}">
        <p14:creationId xmlns:p14="http://schemas.microsoft.com/office/powerpoint/2010/main" val="1049488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DBA60-8746-B80A-F0A7-0603A2D5B730}"/>
              </a:ext>
            </a:extLst>
          </p:cNvPr>
          <p:cNvPicPr>
            <a:picLocks noChangeAspect="1"/>
          </p:cNvPicPr>
          <p:nvPr/>
        </p:nvPicPr>
        <p:blipFill>
          <a:blip r:embed="rId2"/>
          <a:stretch>
            <a:fillRect/>
          </a:stretch>
        </p:blipFill>
        <p:spPr>
          <a:xfrm>
            <a:off x="1467357" y="0"/>
            <a:ext cx="9257286" cy="6858000"/>
          </a:xfrm>
          <a:prstGeom prst="rect">
            <a:avLst/>
          </a:prstGeom>
        </p:spPr>
      </p:pic>
    </p:spTree>
    <p:extLst>
      <p:ext uri="{BB962C8B-B14F-4D97-AF65-F5344CB8AC3E}">
        <p14:creationId xmlns:p14="http://schemas.microsoft.com/office/powerpoint/2010/main" val="3545224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695C4-3E08-8BFB-8FC9-AF371B645815}"/>
              </a:ext>
            </a:extLst>
          </p:cNvPr>
          <p:cNvSpPr>
            <a:spLocks noGrp="1"/>
          </p:cNvSpPr>
          <p:nvPr>
            <p:ph type="title"/>
          </p:nvPr>
        </p:nvSpPr>
        <p:spPr/>
        <p:txBody>
          <a:bodyPr>
            <a:normAutofit/>
          </a:bodyPr>
          <a:lstStyle/>
          <a:p>
            <a:r>
              <a:rPr lang="en-US" sz="5400" b="1" dirty="0"/>
              <a:t>The Financialization of Housing</a:t>
            </a:r>
            <a:endParaRPr lang="en-CA" sz="5400" b="1" dirty="0"/>
          </a:p>
        </p:txBody>
      </p:sp>
      <p:sp>
        <p:nvSpPr>
          <p:cNvPr id="3" name="Content Placeholder 2">
            <a:extLst>
              <a:ext uri="{FF2B5EF4-FFF2-40B4-BE49-F238E27FC236}">
                <a16:creationId xmlns:a16="http://schemas.microsoft.com/office/drawing/2014/main" id="{42E64EB9-E997-F17C-9C2B-2D5014C1FD2D}"/>
              </a:ext>
            </a:extLst>
          </p:cNvPr>
          <p:cNvSpPr>
            <a:spLocks noGrp="1"/>
          </p:cNvSpPr>
          <p:nvPr>
            <p:ph idx="1"/>
          </p:nvPr>
        </p:nvSpPr>
        <p:spPr/>
        <p:txBody>
          <a:bodyPr>
            <a:normAutofit/>
          </a:bodyPr>
          <a:lstStyle/>
          <a:p>
            <a:pPr marL="514350" indent="-514350">
              <a:buAutoNum type="arabicPeriod"/>
            </a:pPr>
            <a:r>
              <a:rPr lang="en-US" sz="3200" dirty="0"/>
              <a:t>Functions as speculative wealth storage</a:t>
            </a:r>
          </a:p>
          <a:p>
            <a:pPr marL="514350" indent="-514350">
              <a:buAutoNum type="arabicPeriod"/>
            </a:pPr>
            <a:r>
              <a:rPr lang="en-US" sz="3200" dirty="0"/>
              <a:t>Increases liquidity of capital</a:t>
            </a:r>
          </a:p>
          <a:p>
            <a:pPr marL="514350" indent="-514350">
              <a:buAutoNum type="arabicPeriod"/>
            </a:pPr>
            <a:r>
              <a:rPr lang="en-US" sz="3200" dirty="0"/>
              <a:t>Creates uneven development and heightened inequality</a:t>
            </a:r>
          </a:p>
          <a:p>
            <a:pPr marL="514350" indent="-514350">
              <a:buAutoNum type="arabicPeriod"/>
            </a:pPr>
            <a:r>
              <a:rPr lang="en-US" sz="3200" dirty="0"/>
              <a:t>Inherently unstable; creates spaces of crisis</a:t>
            </a:r>
          </a:p>
          <a:p>
            <a:pPr marL="0" indent="0">
              <a:buNone/>
            </a:pPr>
            <a:r>
              <a:rPr lang="en-US" sz="3200" dirty="0"/>
              <a:t>5.  Highly iconic and extremely standardized spaces</a:t>
            </a:r>
          </a:p>
          <a:p>
            <a:pPr marL="0" indent="0">
              <a:buNone/>
            </a:pPr>
            <a:endParaRPr lang="en-US" sz="3200" dirty="0"/>
          </a:p>
          <a:p>
            <a:pPr marL="0" indent="0">
              <a:buNone/>
            </a:pPr>
            <a:r>
              <a:rPr lang="en-US" dirty="0"/>
              <a:t>From: Matthew Soules (2021) </a:t>
            </a:r>
            <a:r>
              <a:rPr lang="en-US" i="1" dirty="0"/>
              <a:t>Icebergs, Zombies, and the Ultra Thin: Architecture and Capitalism in the Twenty-First Century</a:t>
            </a:r>
            <a:r>
              <a:rPr lang="en-US" dirty="0"/>
              <a:t>, p. 16.</a:t>
            </a:r>
            <a:endParaRPr lang="en-CA" dirty="0"/>
          </a:p>
        </p:txBody>
      </p:sp>
    </p:spTree>
    <p:extLst>
      <p:ext uri="{BB962C8B-B14F-4D97-AF65-F5344CB8AC3E}">
        <p14:creationId xmlns:p14="http://schemas.microsoft.com/office/powerpoint/2010/main" val="2313855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FF9A55-C4A4-DBCC-4E8A-C7807166705F}"/>
              </a:ext>
            </a:extLst>
          </p:cNvPr>
          <p:cNvPicPr>
            <a:picLocks noChangeAspect="1"/>
          </p:cNvPicPr>
          <p:nvPr/>
        </p:nvPicPr>
        <p:blipFill rotWithShape="1">
          <a:blip r:embed="rId2"/>
          <a:srcRect t="10302" b="11316"/>
          <a:stretch/>
        </p:blipFill>
        <p:spPr>
          <a:xfrm>
            <a:off x="20" y="1282"/>
            <a:ext cx="12191980" cy="6856718"/>
          </a:xfrm>
          <a:prstGeom prst="rect">
            <a:avLst/>
          </a:prstGeom>
        </p:spPr>
      </p:pic>
    </p:spTree>
    <p:extLst>
      <p:ext uri="{BB962C8B-B14F-4D97-AF65-F5344CB8AC3E}">
        <p14:creationId xmlns:p14="http://schemas.microsoft.com/office/powerpoint/2010/main" val="2711210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0E9EE-1CC4-3345-276F-141E9E4B2339}"/>
              </a:ext>
            </a:extLst>
          </p:cNvPr>
          <p:cNvSpPr>
            <a:spLocks noGrp="1"/>
          </p:cNvSpPr>
          <p:nvPr>
            <p:ph type="title"/>
          </p:nvPr>
        </p:nvSpPr>
        <p:spPr/>
        <p:txBody>
          <a:bodyPr>
            <a:normAutofit/>
          </a:bodyPr>
          <a:lstStyle/>
          <a:p>
            <a:r>
              <a:rPr lang="en-US" sz="5400" b="1" dirty="0"/>
              <a:t>Co-Housing</a:t>
            </a:r>
            <a:endParaRPr lang="en-CA" sz="5400" b="1" dirty="0"/>
          </a:p>
        </p:txBody>
      </p:sp>
      <p:sp>
        <p:nvSpPr>
          <p:cNvPr id="3" name="Text Placeholder 2">
            <a:extLst>
              <a:ext uri="{FF2B5EF4-FFF2-40B4-BE49-F238E27FC236}">
                <a16:creationId xmlns:a16="http://schemas.microsoft.com/office/drawing/2014/main" id="{DB4866BC-EB21-A543-9241-6498DC2C994E}"/>
              </a:ext>
            </a:extLst>
          </p:cNvPr>
          <p:cNvSpPr>
            <a:spLocks noGrp="1"/>
          </p:cNvSpPr>
          <p:nvPr>
            <p:ph type="body" idx="1"/>
          </p:nvPr>
        </p:nvSpPr>
        <p:spPr/>
        <p:txBody>
          <a:bodyPr/>
          <a:lstStyle/>
          <a:p>
            <a:endParaRPr lang="en-CA"/>
          </a:p>
        </p:txBody>
      </p:sp>
      <p:pic>
        <p:nvPicPr>
          <p:cNvPr id="8" name="Content Placeholder 7">
            <a:extLst>
              <a:ext uri="{FF2B5EF4-FFF2-40B4-BE49-F238E27FC236}">
                <a16:creationId xmlns:a16="http://schemas.microsoft.com/office/drawing/2014/main" id="{3D301377-2D3E-3B34-865C-D4708764269E}"/>
              </a:ext>
            </a:extLst>
          </p:cNvPr>
          <p:cNvPicPr>
            <a:picLocks noGrp="1" noChangeAspect="1"/>
          </p:cNvPicPr>
          <p:nvPr>
            <p:ph sz="half" idx="2"/>
          </p:nvPr>
        </p:nvPicPr>
        <p:blipFill>
          <a:blip r:embed="rId2"/>
          <a:stretch>
            <a:fillRect/>
          </a:stretch>
        </p:blipFill>
        <p:spPr>
          <a:xfrm>
            <a:off x="836612" y="1681162"/>
            <a:ext cx="5183189" cy="5176837"/>
          </a:xfrm>
        </p:spPr>
      </p:pic>
      <p:sp>
        <p:nvSpPr>
          <p:cNvPr id="5" name="Text Placeholder 4">
            <a:extLst>
              <a:ext uri="{FF2B5EF4-FFF2-40B4-BE49-F238E27FC236}">
                <a16:creationId xmlns:a16="http://schemas.microsoft.com/office/drawing/2014/main" id="{856F1EA8-DCA5-CB2A-9C30-8138AA89D963}"/>
              </a:ext>
            </a:extLst>
          </p:cNvPr>
          <p:cNvSpPr>
            <a:spLocks noGrp="1"/>
          </p:cNvSpPr>
          <p:nvPr>
            <p:ph type="body" sz="quarter" idx="3"/>
          </p:nvPr>
        </p:nvSpPr>
        <p:spPr/>
        <p:txBody>
          <a:bodyPr/>
          <a:lstStyle/>
          <a:p>
            <a:endParaRPr lang="en-CA"/>
          </a:p>
        </p:txBody>
      </p:sp>
      <p:pic>
        <p:nvPicPr>
          <p:cNvPr id="10" name="Content Placeholder 9">
            <a:extLst>
              <a:ext uri="{FF2B5EF4-FFF2-40B4-BE49-F238E27FC236}">
                <a16:creationId xmlns:a16="http://schemas.microsoft.com/office/drawing/2014/main" id="{D60F5D20-933C-3B37-4351-96DD2DCE9134}"/>
              </a:ext>
            </a:extLst>
          </p:cNvPr>
          <p:cNvPicPr>
            <a:picLocks noGrp="1" noChangeAspect="1"/>
          </p:cNvPicPr>
          <p:nvPr>
            <p:ph sz="quarter" idx="4"/>
          </p:nvPr>
        </p:nvPicPr>
        <p:blipFill>
          <a:blip r:embed="rId3"/>
          <a:stretch>
            <a:fillRect/>
          </a:stretch>
        </p:blipFill>
        <p:spPr>
          <a:xfrm>
            <a:off x="6172200" y="1690688"/>
            <a:ext cx="5186364" cy="5167311"/>
          </a:xfrm>
        </p:spPr>
      </p:pic>
    </p:spTree>
    <p:extLst>
      <p:ext uri="{BB962C8B-B14F-4D97-AF65-F5344CB8AC3E}">
        <p14:creationId xmlns:p14="http://schemas.microsoft.com/office/powerpoint/2010/main" val="32758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5832892"/>
            <a:ext cx="12192000" cy="1025320"/>
          </a:xfrm>
          <a:prstGeom prst="rect">
            <a:avLst/>
          </a:prstGeom>
          <a:solidFill>
            <a:srgbClr val="5E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9020356-6479-3BCE-64BD-665EB0E96096}"/>
              </a:ext>
            </a:extLst>
          </p:cNvPr>
          <p:cNvSpPr>
            <a:spLocks noGrp="1"/>
          </p:cNvSpPr>
          <p:nvPr>
            <p:ph type="title"/>
          </p:nvPr>
        </p:nvSpPr>
        <p:spPr/>
        <p:txBody>
          <a:bodyPr/>
          <a:lstStyle/>
          <a:p>
            <a:r>
              <a:rPr lang="en-US" b="1" dirty="0"/>
              <a:t>Seniors Housing Working Group</a:t>
            </a:r>
            <a:endParaRPr lang="en-CA" b="1" dirty="0"/>
          </a:p>
        </p:txBody>
      </p:sp>
      <p:sp>
        <p:nvSpPr>
          <p:cNvPr id="4" name="Content Placeholder 3">
            <a:extLst>
              <a:ext uri="{FF2B5EF4-FFF2-40B4-BE49-F238E27FC236}">
                <a16:creationId xmlns:a16="http://schemas.microsoft.com/office/drawing/2014/main" id="{168F8A40-2B82-0096-03E1-84AE04AB51B0}"/>
              </a:ext>
            </a:extLst>
          </p:cNvPr>
          <p:cNvSpPr>
            <a:spLocks noGrp="1"/>
          </p:cNvSpPr>
          <p:nvPr>
            <p:ph idx="1"/>
          </p:nvPr>
        </p:nvSpPr>
        <p:spPr/>
        <p:txBody>
          <a:bodyPr/>
          <a:lstStyle/>
          <a:p>
            <a:pPr algn="l"/>
            <a:r>
              <a:rPr lang="en-CA" sz="2400" b="0" i="0" u="none" strike="noStrike" baseline="0" dirty="0"/>
              <a:t>This presentation is based on a report that </a:t>
            </a:r>
            <a:r>
              <a:rPr lang="en-US" sz="2400" b="0" i="0" u="none" strike="noStrike" baseline="0" dirty="0"/>
              <a:t>was prepared by United Way British Columbia and the Housing Working Group, a committee of the Community Based Seniors’ Services (CBSS) Leadership Council</a:t>
            </a:r>
            <a:endParaRPr lang="en-CA" sz="2400" b="0" i="0" u="none" strike="noStrike" baseline="0" dirty="0"/>
          </a:p>
          <a:p>
            <a:pPr algn="l"/>
            <a:r>
              <a:rPr lang="en-US" sz="2400" b="0" i="0" u="none" strike="noStrike" baseline="0" dirty="0"/>
              <a:t>Report was developed in response to concerns </a:t>
            </a:r>
            <a:r>
              <a:rPr lang="en-US" sz="2400" dirty="0"/>
              <a:t>from </a:t>
            </a:r>
            <a:r>
              <a:rPr lang="en-US" sz="2400" b="0" i="0" u="none" strike="noStrike" baseline="0" dirty="0"/>
              <a:t>f</a:t>
            </a:r>
            <a:r>
              <a:rPr lang="en-US" sz="2400" b="0" i="0" u="none" strike="noStrike" baseline="0" dirty="0">
                <a:solidFill>
                  <a:srgbClr val="000000"/>
                </a:solidFill>
              </a:rPr>
              <a:t>rontline CBSS who have been alarmed in recent years by the escalating number of seniors who are homeless or on the verge of homelessness</a:t>
            </a:r>
          </a:p>
          <a:p>
            <a:pPr marL="0" indent="0">
              <a:buNone/>
            </a:pPr>
            <a:endParaRPr lang="en-US" sz="2400" b="0" i="0" u="none" strike="noStrike" baseline="0" dirty="0"/>
          </a:p>
          <a:p>
            <a:endParaRPr lang="en-CA" dirty="0"/>
          </a:p>
        </p:txBody>
      </p:sp>
    </p:spTree>
    <p:extLst>
      <p:ext uri="{BB962C8B-B14F-4D97-AF65-F5344CB8AC3E}">
        <p14:creationId xmlns:p14="http://schemas.microsoft.com/office/powerpoint/2010/main" val="2972023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D16A0-2EAE-820D-EFC6-1B3F2797774B}"/>
              </a:ext>
            </a:extLst>
          </p:cNvPr>
          <p:cNvPicPr>
            <a:picLocks noChangeAspect="1"/>
          </p:cNvPicPr>
          <p:nvPr/>
        </p:nvPicPr>
        <p:blipFill>
          <a:blip r:embed="rId3"/>
          <a:stretch>
            <a:fillRect/>
          </a:stretch>
        </p:blipFill>
        <p:spPr>
          <a:xfrm>
            <a:off x="914287" y="290456"/>
            <a:ext cx="10559580" cy="6567544"/>
          </a:xfrm>
          <a:prstGeom prst="rect">
            <a:avLst/>
          </a:prstGeom>
        </p:spPr>
      </p:pic>
    </p:spTree>
    <p:extLst>
      <p:ext uri="{BB962C8B-B14F-4D97-AF65-F5344CB8AC3E}">
        <p14:creationId xmlns:p14="http://schemas.microsoft.com/office/powerpoint/2010/main" val="267036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5FF05A1-5C6D-37D1-419F-588219E07548}"/>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r="-1" b="-1"/>
          <a:stretch/>
        </p:blipFill>
        <p:spPr>
          <a:xfrm>
            <a:off x="627797" y="597448"/>
            <a:ext cx="10954603" cy="5636664"/>
          </a:xfrm>
          <a:prstGeom prst="rect">
            <a:avLst/>
          </a:prstGeom>
        </p:spPr>
      </p:pic>
    </p:spTree>
    <p:extLst>
      <p:ext uri="{BB962C8B-B14F-4D97-AF65-F5344CB8AC3E}">
        <p14:creationId xmlns:p14="http://schemas.microsoft.com/office/powerpoint/2010/main" val="161627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22B31C-B81F-B2A0-8539-EA7B1E72A89A}"/>
              </a:ext>
            </a:extLst>
          </p:cNvPr>
          <p:cNvPicPr>
            <a:picLocks noChangeAspect="1"/>
          </p:cNvPicPr>
          <p:nvPr/>
        </p:nvPicPr>
        <p:blipFill>
          <a:blip r:embed="rId2"/>
          <a:stretch>
            <a:fillRect/>
          </a:stretch>
        </p:blipFill>
        <p:spPr>
          <a:xfrm>
            <a:off x="1288340" y="173345"/>
            <a:ext cx="9615319" cy="6555899"/>
          </a:xfrm>
          <a:prstGeom prst="rect">
            <a:avLst/>
          </a:prstGeom>
        </p:spPr>
      </p:pic>
    </p:spTree>
    <p:extLst>
      <p:ext uri="{BB962C8B-B14F-4D97-AF65-F5344CB8AC3E}">
        <p14:creationId xmlns:p14="http://schemas.microsoft.com/office/powerpoint/2010/main" val="3421086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5832892"/>
            <a:ext cx="12192000" cy="1025320"/>
          </a:xfrm>
          <a:prstGeom prst="rect">
            <a:avLst/>
          </a:prstGeom>
          <a:solidFill>
            <a:srgbClr val="5E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9020356-6479-3BCE-64BD-665EB0E96096}"/>
              </a:ext>
            </a:extLst>
          </p:cNvPr>
          <p:cNvSpPr>
            <a:spLocks noGrp="1"/>
          </p:cNvSpPr>
          <p:nvPr>
            <p:ph type="title"/>
          </p:nvPr>
        </p:nvSpPr>
        <p:spPr/>
        <p:txBody>
          <a:bodyPr/>
          <a:lstStyle/>
          <a:p>
            <a:r>
              <a:rPr lang="en-US" b="1" dirty="0"/>
              <a:t>Greater Vancouver Statistics</a:t>
            </a:r>
            <a:endParaRPr lang="en-CA" b="1" dirty="0"/>
          </a:p>
        </p:txBody>
      </p:sp>
      <p:sp>
        <p:nvSpPr>
          <p:cNvPr id="2" name="Text Placeholder 1">
            <a:extLst>
              <a:ext uri="{FF2B5EF4-FFF2-40B4-BE49-F238E27FC236}">
                <a16:creationId xmlns:a16="http://schemas.microsoft.com/office/drawing/2014/main" id="{46DD87EB-D5BD-5B41-E6D5-14C2AD5974D0}"/>
              </a:ext>
            </a:extLst>
          </p:cNvPr>
          <p:cNvSpPr>
            <a:spLocks noGrp="1"/>
          </p:cNvSpPr>
          <p:nvPr>
            <p:ph type="body" idx="1"/>
          </p:nvPr>
        </p:nvSpPr>
        <p:spPr/>
        <p:txBody>
          <a:bodyPr/>
          <a:lstStyle/>
          <a:p>
            <a:r>
              <a:rPr lang="en-US" dirty="0"/>
              <a:t>Homeless Seniors (55+)</a:t>
            </a:r>
            <a:endParaRPr lang="en-CA" dirty="0"/>
          </a:p>
        </p:txBody>
      </p:sp>
      <p:sp>
        <p:nvSpPr>
          <p:cNvPr id="5" name="Content Placeholder 4">
            <a:extLst>
              <a:ext uri="{FF2B5EF4-FFF2-40B4-BE49-F238E27FC236}">
                <a16:creationId xmlns:a16="http://schemas.microsoft.com/office/drawing/2014/main" id="{8C978B47-4A71-206C-421D-D6542BBFA9E5}"/>
              </a:ext>
            </a:extLst>
          </p:cNvPr>
          <p:cNvSpPr>
            <a:spLocks noGrp="1"/>
          </p:cNvSpPr>
          <p:nvPr>
            <p:ph sz="half" idx="2"/>
          </p:nvPr>
        </p:nvSpPr>
        <p:spPr/>
        <p:txBody>
          <a:bodyPr/>
          <a:lstStyle/>
          <a:p>
            <a:pPr algn="l"/>
            <a:r>
              <a:rPr lang="en-US" sz="2400" b="0" i="0" u="none" strike="noStrike" baseline="0" dirty="0"/>
              <a:t>In the 2023 Homeless Count there were 568 homeless seniors (over double the amount in 2008) </a:t>
            </a:r>
          </a:p>
          <a:p>
            <a:r>
              <a:rPr lang="en-US" sz="2400" dirty="0">
                <a:solidFill>
                  <a:srgbClr val="000000"/>
                </a:solidFill>
              </a:rPr>
              <a:t>216 of the seniors experienced first-time homelessness</a:t>
            </a:r>
          </a:p>
          <a:p>
            <a:r>
              <a:rPr lang="en-US" sz="2400" dirty="0">
                <a:solidFill>
                  <a:srgbClr val="000000"/>
                </a:solidFill>
              </a:rPr>
              <a:t>16% of the indigenous and 25% of the non-indigenous homeless populations were seniors</a:t>
            </a:r>
          </a:p>
          <a:p>
            <a:endParaRPr lang="en-CA" dirty="0"/>
          </a:p>
        </p:txBody>
      </p:sp>
      <p:sp>
        <p:nvSpPr>
          <p:cNvPr id="6" name="Text Placeholder 5">
            <a:extLst>
              <a:ext uri="{FF2B5EF4-FFF2-40B4-BE49-F238E27FC236}">
                <a16:creationId xmlns:a16="http://schemas.microsoft.com/office/drawing/2014/main" id="{16FC25C5-9767-E224-0E97-7248177C067C}"/>
              </a:ext>
            </a:extLst>
          </p:cNvPr>
          <p:cNvSpPr>
            <a:spLocks noGrp="1"/>
          </p:cNvSpPr>
          <p:nvPr>
            <p:ph type="body" sz="quarter" idx="3"/>
          </p:nvPr>
        </p:nvSpPr>
        <p:spPr/>
        <p:txBody>
          <a:bodyPr/>
          <a:lstStyle/>
          <a:p>
            <a:r>
              <a:rPr lang="en-US" dirty="0"/>
              <a:t>Seniors (65+) at Risk of Homelessness</a:t>
            </a:r>
            <a:endParaRPr lang="en-CA" dirty="0"/>
          </a:p>
        </p:txBody>
      </p:sp>
      <p:sp>
        <p:nvSpPr>
          <p:cNvPr id="7" name="Content Placeholder 6">
            <a:extLst>
              <a:ext uri="{FF2B5EF4-FFF2-40B4-BE49-F238E27FC236}">
                <a16:creationId xmlns:a16="http://schemas.microsoft.com/office/drawing/2014/main" id="{B94FBE48-7E8F-CF90-86A9-9EE1480D1B20}"/>
              </a:ext>
            </a:extLst>
          </p:cNvPr>
          <p:cNvSpPr>
            <a:spLocks noGrp="1"/>
          </p:cNvSpPr>
          <p:nvPr>
            <p:ph sz="quarter" idx="4"/>
          </p:nvPr>
        </p:nvSpPr>
        <p:spPr/>
        <p:txBody>
          <a:bodyPr/>
          <a:lstStyle/>
          <a:p>
            <a:r>
              <a:rPr lang="en-US" sz="2400" dirty="0">
                <a:solidFill>
                  <a:srgbClr val="000000"/>
                </a:solidFill>
              </a:rPr>
              <a:t>1 in 5 senior-led renter households (</a:t>
            </a:r>
            <a:r>
              <a:rPr lang="en-US" sz="2400" b="0" i="0" u="none" strike="noStrike" baseline="0" dirty="0">
                <a:solidFill>
                  <a:srgbClr val="000000"/>
                </a:solidFill>
              </a:rPr>
              <a:t>12,295</a:t>
            </a:r>
            <a:r>
              <a:rPr lang="en-US" sz="2400" dirty="0">
                <a:solidFill>
                  <a:srgbClr val="000000"/>
                </a:solidFill>
              </a:rPr>
              <a:t>) spend more than 50% of their income on housing </a:t>
            </a:r>
            <a:endParaRPr lang="en-US" sz="2400" b="0" i="0" u="none" strike="noStrike" baseline="0" dirty="0"/>
          </a:p>
          <a:p>
            <a:endParaRPr lang="en-CA" dirty="0"/>
          </a:p>
        </p:txBody>
      </p:sp>
    </p:spTree>
    <p:extLst>
      <p:ext uri="{BB962C8B-B14F-4D97-AF65-F5344CB8AC3E}">
        <p14:creationId xmlns:p14="http://schemas.microsoft.com/office/powerpoint/2010/main" val="941004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A2C1B9-22EE-CCAD-FDA5-B44E6DD8BA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2428" y="2010988"/>
            <a:ext cx="5619077" cy="4166046"/>
          </a:xfrm>
          <a:prstGeom prst="rect">
            <a:avLst/>
          </a:prstGeom>
        </p:spPr>
      </p:pic>
      <p:sp>
        <p:nvSpPr>
          <p:cNvPr id="15" name="Title 14">
            <a:extLst>
              <a:ext uri="{FF2B5EF4-FFF2-40B4-BE49-F238E27FC236}">
                <a16:creationId xmlns:a16="http://schemas.microsoft.com/office/drawing/2014/main" id="{C7B97E32-3EA7-0081-43CB-87D1405F18C4}"/>
              </a:ext>
            </a:extLst>
          </p:cNvPr>
          <p:cNvSpPr>
            <a:spLocks noGrp="1"/>
          </p:cNvSpPr>
          <p:nvPr>
            <p:ph type="title"/>
          </p:nvPr>
        </p:nvSpPr>
        <p:spPr>
          <a:xfrm>
            <a:off x="762049" y="458945"/>
            <a:ext cx="5835481" cy="1325563"/>
          </a:xfrm>
        </p:spPr>
        <p:txBody>
          <a:bodyPr>
            <a:normAutofit fontScale="90000"/>
          </a:bodyPr>
          <a:lstStyle/>
          <a:p>
            <a:r>
              <a:rPr lang="en-US" b="1" dirty="0"/>
              <a:t>Living in unsheltered, substandard or </a:t>
            </a:r>
            <a:br>
              <a:rPr lang="en-US" b="1" dirty="0"/>
            </a:br>
            <a:r>
              <a:rPr lang="en-US" b="1" dirty="0"/>
              <a:t>unsafe housing situations</a:t>
            </a:r>
            <a:endParaRPr lang="en-CA" b="1" dirty="0"/>
          </a:p>
        </p:txBody>
      </p:sp>
      <p:pic>
        <p:nvPicPr>
          <p:cNvPr id="3" name="Picture 2" descr="Serene camping spot">
            <a:extLst>
              <a:ext uri="{FF2B5EF4-FFF2-40B4-BE49-F238E27FC236}">
                <a16:creationId xmlns:a16="http://schemas.microsoft.com/office/drawing/2014/main" id="{D371F0B2-0115-3AD5-8267-3AEA9EF5C211}"/>
              </a:ext>
            </a:extLst>
          </p:cNvPr>
          <p:cNvPicPr>
            <a:picLocks noChangeAspect="1"/>
          </p:cNvPicPr>
          <p:nvPr/>
        </p:nvPicPr>
        <p:blipFill rotWithShape="1">
          <a:blip r:embed="rId4"/>
          <a:srcRect l="57198"/>
          <a:stretch/>
        </p:blipFill>
        <p:spPr>
          <a:xfrm>
            <a:off x="6973556" y="0"/>
            <a:ext cx="5218443" cy="6858000"/>
          </a:xfrm>
          <a:prstGeom prst="rect">
            <a:avLst/>
          </a:prstGeom>
        </p:spPr>
      </p:pic>
    </p:spTree>
    <p:extLst>
      <p:ext uri="{BB962C8B-B14F-4D97-AF65-F5344CB8AC3E}">
        <p14:creationId xmlns:p14="http://schemas.microsoft.com/office/powerpoint/2010/main" val="1853641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erson and dog in van watching sunrise">
            <a:extLst>
              <a:ext uri="{FF2B5EF4-FFF2-40B4-BE49-F238E27FC236}">
                <a16:creationId xmlns:a16="http://schemas.microsoft.com/office/drawing/2014/main" id="{31176D04-F234-4CF1-58A4-247153C01D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742" y="2085835"/>
            <a:ext cx="5486258" cy="3662077"/>
          </a:xfrm>
          <a:prstGeom prst="rect">
            <a:avLst/>
          </a:prstGeom>
        </p:spPr>
      </p:pic>
      <p:pic>
        <p:nvPicPr>
          <p:cNvPr id="4" name="Content Placeholder 6">
            <a:extLst>
              <a:ext uri="{FF2B5EF4-FFF2-40B4-BE49-F238E27FC236}">
                <a16:creationId xmlns:a16="http://schemas.microsoft.com/office/drawing/2014/main" id="{09FAA850-98C4-9C58-DB86-C5DB6EF553F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97619" y="1690688"/>
            <a:ext cx="5209748" cy="4452372"/>
          </a:xfrm>
          <a:prstGeom prst="rect">
            <a:avLst/>
          </a:prstGeom>
        </p:spPr>
      </p:pic>
      <p:sp>
        <p:nvSpPr>
          <p:cNvPr id="8" name="Title 7">
            <a:extLst>
              <a:ext uri="{FF2B5EF4-FFF2-40B4-BE49-F238E27FC236}">
                <a16:creationId xmlns:a16="http://schemas.microsoft.com/office/drawing/2014/main" id="{FAAF35EC-9E12-BC91-264F-05EA884C0851}"/>
              </a:ext>
            </a:extLst>
          </p:cNvPr>
          <p:cNvSpPr>
            <a:spLocks noGrp="1"/>
          </p:cNvSpPr>
          <p:nvPr>
            <p:ph type="title"/>
          </p:nvPr>
        </p:nvSpPr>
        <p:spPr/>
        <p:txBody>
          <a:bodyPr/>
          <a:lstStyle/>
          <a:p>
            <a:r>
              <a:rPr lang="en-US" b="1" dirty="0"/>
              <a:t>Homeless for the first time in their lives at age 60 or 70</a:t>
            </a:r>
            <a:endParaRPr lang="en-CA" b="1" dirty="0"/>
          </a:p>
        </p:txBody>
      </p:sp>
    </p:spTree>
    <p:extLst>
      <p:ext uri="{BB962C8B-B14F-4D97-AF65-F5344CB8AC3E}">
        <p14:creationId xmlns:p14="http://schemas.microsoft.com/office/powerpoint/2010/main" val="2842982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3258</TotalTime>
  <Words>1043</Words>
  <Application>Microsoft Office PowerPoint</Application>
  <PresentationFormat>Widescreen</PresentationFormat>
  <Paragraphs>69</Paragraphs>
  <Slides>26</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Arial-Mdm</vt:lpstr>
      <vt:lpstr>Avenir-Medium</vt:lpstr>
      <vt:lpstr>Calibri</vt:lpstr>
      <vt:lpstr>Calibri Light</vt:lpstr>
      <vt:lpstr>Times New Roman</vt:lpstr>
      <vt:lpstr>Office Theme</vt:lpstr>
      <vt:lpstr>Office Theme</vt:lpstr>
      <vt:lpstr>PowerPoint Presentation</vt:lpstr>
      <vt:lpstr>PowerPoint Presentation</vt:lpstr>
      <vt:lpstr>Seniors Housing Working Group</vt:lpstr>
      <vt:lpstr>PowerPoint Presentation</vt:lpstr>
      <vt:lpstr>PowerPoint Presentation</vt:lpstr>
      <vt:lpstr>PowerPoint Presentation</vt:lpstr>
      <vt:lpstr>Greater Vancouver Statistics</vt:lpstr>
      <vt:lpstr>Living in unsheltered, substandard or  unsafe housing situations</vt:lpstr>
      <vt:lpstr>Homeless for the first time in their lives at age 60 or 70</vt:lpstr>
      <vt:lpstr>Continuum of Housing Supports Required</vt:lpstr>
      <vt:lpstr>PowerPoint Presentation</vt:lpstr>
      <vt:lpstr>Shelter Aid for Elderly Renters (SAFER)</vt:lpstr>
      <vt:lpstr>Protecting Tenants</vt:lpstr>
      <vt:lpstr>Advocacy to Local Government</vt:lpstr>
      <vt:lpstr>Supports for Vulnerable Seniors</vt:lpstr>
      <vt:lpstr>Home Repairs</vt:lpstr>
      <vt:lpstr>PowerPoint Presentation</vt:lpstr>
      <vt:lpstr>PowerPoint Presentation</vt:lpstr>
      <vt:lpstr>PowerPoint Presentation</vt:lpstr>
      <vt:lpstr>PowerPoint Presentation</vt:lpstr>
      <vt:lpstr>Douglass Todd, Vancouver Sun, Oct. 18, 2018: </vt:lpstr>
      <vt:lpstr>PowerPoint Presentation</vt:lpstr>
      <vt:lpstr>PowerPoint Presentation</vt:lpstr>
      <vt:lpstr>The Financialization of Housing</vt:lpstr>
      <vt:lpstr>PowerPoint Presentation</vt:lpstr>
      <vt:lpstr>Co-Housing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McMillan</dc:creator>
  <cp:lastModifiedBy>Laura Kadowaki</cp:lastModifiedBy>
  <cp:revision>64</cp:revision>
  <dcterms:created xsi:type="dcterms:W3CDTF">2022-10-22T20:40:24Z</dcterms:created>
  <dcterms:modified xsi:type="dcterms:W3CDTF">2024-02-21T19:58:06Z</dcterms:modified>
</cp:coreProperties>
</file>